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5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6" r:id="rId16"/>
    <p:sldId id="28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9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716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3674C-64F0-DB44-8D55-27B72B0732BE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821C-578A-4F46-AD01-712C72AC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3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2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9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3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4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3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16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5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4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6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4DCF-6672-124B-BF4F-2CD80A1A6491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i1_friends-clip-art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0683" y="-176990"/>
            <a:ext cx="4567632" cy="47960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457825"/>
            <a:ext cx="8785225" cy="714374"/>
          </a:xfrm>
        </p:spPr>
        <p:txBody>
          <a:bodyPr>
            <a:noAutofit/>
          </a:bodyPr>
          <a:lstStyle/>
          <a:p>
            <a:r>
              <a:rPr lang="el-GR" b="1" dirty="0"/>
              <a:t>ΟΧΙ ΣΤΟ ΡΑΤΣΙΣΜΟ ΚΑΙ ΣΤΗ ΒΙΑ!</a:t>
            </a:r>
            <a:br>
              <a:rPr lang="el-GR" b="1" dirty="0"/>
            </a:br>
            <a:r>
              <a:rPr lang="el-GR" b="1" dirty="0"/>
              <a:t>ΝΑΙ ΣΤΟ ΣΕΒΑΣΜΟ ΚΑΙ ΣΤΗ ΦΙΛΙΑ!</a:t>
            </a:r>
            <a:br>
              <a:rPr lang="el-GR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4482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mpionnews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01" y="3655201"/>
            <a:ext cx="5545998" cy="2784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4090"/>
            <a:ext cx="8958313" cy="1523419"/>
          </a:xfrm>
        </p:spPr>
        <p:txBody>
          <a:bodyPr>
            <a:noAutofit/>
          </a:bodyPr>
          <a:lstStyle/>
          <a:p>
            <a:br>
              <a:rPr lang="el-GR" sz="3200" b="1" dirty="0">
                <a:solidFill>
                  <a:srgbClr val="FF6600"/>
                </a:solidFill>
              </a:rPr>
            </a:br>
            <a:r>
              <a:rPr lang="el-GR" sz="3200" b="1" dirty="0">
                <a:solidFill>
                  <a:srgbClr val="FF6600"/>
                </a:solidFill>
              </a:rPr>
              <a:t>		</a:t>
            </a:r>
            <a:br>
              <a:rPr lang="el-GR" sz="3200" b="1" dirty="0">
                <a:solidFill>
                  <a:srgbClr val="FF6600"/>
                </a:solidFill>
              </a:rPr>
            </a:br>
            <a:r>
              <a:rPr lang="el-GR" sz="3200" b="1" dirty="0">
                <a:solidFill>
                  <a:srgbClr val="FF6600"/>
                </a:solidFill>
              </a:rPr>
              <a:t>	</a:t>
            </a:r>
            <a:r>
              <a:rPr lang="el-GR" sz="4000" b="1" dirty="0">
                <a:solidFill>
                  <a:srgbClr val="000090"/>
                </a:solidFill>
              </a:rPr>
              <a:t>Εμείς εδώ στο σχολείο μας </a:t>
            </a:r>
            <a:r>
              <a:rPr lang="el-GR" sz="4000" b="1" u="sng" dirty="0">
                <a:solidFill>
                  <a:srgbClr val="000090"/>
                </a:solidFill>
              </a:rPr>
              <a:t>δε</a:t>
            </a:r>
            <a:r>
              <a:rPr lang="el-GR" sz="4000" b="1" dirty="0">
                <a:solidFill>
                  <a:srgbClr val="000090"/>
                </a:solidFill>
              </a:rPr>
              <a:t> δεχόμαστε τις ρατσιστικές συμπεριφορές</a:t>
            </a:r>
            <a:br>
              <a:rPr lang="el-GR" sz="4000" b="1" dirty="0">
                <a:solidFill>
                  <a:srgbClr val="FF6600"/>
                </a:solidFill>
              </a:rPr>
            </a:br>
            <a:br>
              <a:rPr lang="el-GR" sz="3200" b="1" dirty="0">
                <a:solidFill>
                  <a:srgbClr val="FF6600"/>
                </a:solidFill>
              </a:rPr>
            </a:b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582" y="1836447"/>
            <a:ext cx="7732694" cy="4708525"/>
          </a:xfrm>
        </p:spPr>
        <p:txBody>
          <a:bodyPr/>
          <a:lstStyle/>
          <a:p>
            <a:pPr marL="0" indent="0" algn="just">
              <a:buNone/>
            </a:pPr>
            <a:r>
              <a:rPr lang="el-GR" b="1" dirty="0">
                <a:solidFill>
                  <a:srgbClr val="FF6600"/>
                </a:solidFill>
              </a:rPr>
              <a:t>Δηλαδή την άνιση ή περιφρονητική αντιμετώπιση κάποιων ατόμων, λόγω της διαφορετικότητάς τους.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4789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30" y="3050198"/>
            <a:ext cx="34417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>
                <a:solidFill>
                  <a:srgbClr val="000090"/>
                </a:solidFill>
              </a:rPr>
              <a:t>Εμείς εδώ στο σχολείο μας </a:t>
            </a:r>
            <a:r>
              <a:rPr lang="el-GR" sz="4800" b="1" u="sng" dirty="0">
                <a:solidFill>
                  <a:srgbClr val="000090"/>
                </a:solidFill>
              </a:rPr>
              <a:t>δε</a:t>
            </a:r>
            <a:r>
              <a:rPr lang="el-GR" sz="4800" b="1" dirty="0">
                <a:solidFill>
                  <a:srgbClr val="000090"/>
                </a:solidFill>
              </a:rPr>
              <a:t> δεχόμαστε τη βία. </a:t>
            </a:r>
            <a:endParaRPr lang="en-US" sz="4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04" y="1817536"/>
            <a:ext cx="8217426" cy="4805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/>
              <a:t>Όταν λέμε βία εννοούμε τη βία σε όλες της τις μορφές: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l-GR" sz="4300" b="1" dirty="0">
                <a:solidFill>
                  <a:srgbClr val="FF0000"/>
                </a:solidFill>
              </a:rPr>
              <a:t>ΛΕΚΤΙΚΗ</a:t>
            </a:r>
          </a:p>
          <a:p>
            <a:pPr marL="0" indent="0">
              <a:buNone/>
            </a:pPr>
            <a:r>
              <a:rPr lang="el-GR" sz="4300" b="1" dirty="0">
                <a:solidFill>
                  <a:srgbClr val="008000"/>
                </a:solidFill>
              </a:rPr>
              <a:t>ΚΟΙΝΩΝΙΚΗ</a:t>
            </a:r>
          </a:p>
          <a:p>
            <a:pPr marL="0" indent="0">
              <a:buNone/>
            </a:pPr>
            <a:r>
              <a:rPr lang="el-GR" sz="4300" b="1" dirty="0">
                <a:solidFill>
                  <a:srgbClr val="3366FF"/>
                </a:solidFill>
              </a:rPr>
              <a:t>ΣΩΜΑΤΙΚΗ</a:t>
            </a:r>
          </a:p>
          <a:p>
            <a:pPr marL="0" indent="0">
              <a:buNone/>
            </a:pPr>
            <a:endParaRPr lang="el-GR" sz="4300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200" b="1" dirty="0"/>
              <a:t>Εξηγούμε το κάθε είδος για να καταλάβουμε όλοι ποιες μορφές μπορεί να πάρει:</a:t>
            </a:r>
          </a:p>
        </p:txBody>
      </p:sp>
    </p:spTree>
    <p:extLst>
      <p:ext uri="{BB962C8B-B14F-4D97-AF65-F5344CB8AC3E}">
        <p14:creationId xmlns:p14="http://schemas.microsoft.com/office/powerpoint/2010/main" val="920272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To5KKd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46" y="3549490"/>
            <a:ext cx="4661925" cy="3189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Λεκτική Βία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err="1"/>
              <a:t>Κοροϊδί</a:t>
            </a:r>
            <a:r>
              <a:rPr lang="en-US" b="1" dirty="0"/>
              <a:t>α</a:t>
            </a:r>
            <a:r>
              <a:rPr lang="en-US" dirty="0"/>
              <a:t> </a:t>
            </a:r>
            <a:r>
              <a:rPr lang="en-US" dirty="0" err="1"/>
              <a:t>ή</a:t>
            </a:r>
            <a:r>
              <a:rPr lang="en-US" dirty="0"/>
              <a:t> </a:t>
            </a:r>
            <a:r>
              <a:rPr lang="en-US" b="1" dirty="0"/>
              <a:t>π</a:t>
            </a:r>
            <a:r>
              <a:rPr lang="en-US" b="1" dirty="0" err="1"/>
              <a:t>ειράγμ</a:t>
            </a:r>
            <a:r>
              <a:rPr lang="en-US" b="1" dirty="0"/>
              <a:t>α</a:t>
            </a:r>
            <a:r>
              <a:rPr lang="en-US" b="1" dirty="0" err="1"/>
              <a:t>τ</a:t>
            </a:r>
            <a:r>
              <a:rPr lang="en-US" b="1" dirty="0"/>
              <a:t>α</a:t>
            </a:r>
            <a:r>
              <a:rPr lang="en-US" dirty="0"/>
              <a:t> </a:t>
            </a:r>
            <a:r>
              <a:rPr lang="en-US" dirty="0" err="1"/>
              <a:t>γι</a:t>
            </a:r>
            <a:r>
              <a:rPr lang="en-US" dirty="0"/>
              <a:t>α </a:t>
            </a:r>
            <a:r>
              <a:rPr lang="en-US" dirty="0" err="1"/>
              <a:t>ρούχ</a:t>
            </a:r>
            <a:r>
              <a:rPr lang="en-US" dirty="0"/>
              <a:t>α, </a:t>
            </a:r>
            <a:r>
              <a:rPr lang="en-US" dirty="0" err="1"/>
              <a:t>φ</a:t>
            </a:r>
            <a:r>
              <a:rPr lang="en-US" dirty="0"/>
              <a:t>α</a:t>
            </a:r>
            <a:r>
              <a:rPr lang="en-US" dirty="0" err="1"/>
              <a:t>γητό</a:t>
            </a:r>
            <a:r>
              <a:rPr lang="en-US" dirty="0"/>
              <a:t>, </a:t>
            </a:r>
            <a:r>
              <a:rPr lang="en-US" dirty="0" err="1"/>
              <a:t>σχέσεις</a:t>
            </a:r>
            <a:r>
              <a:rPr lang="en-US" dirty="0"/>
              <a:t>, </a:t>
            </a:r>
            <a:r>
              <a:rPr lang="en-US" dirty="0" err="1"/>
              <a:t>κοινωνικοοικονομική</a:t>
            </a:r>
            <a:r>
              <a:rPr lang="en-US" dirty="0"/>
              <a:t> </a:t>
            </a:r>
            <a:r>
              <a:rPr lang="en-US" dirty="0" err="1"/>
              <a:t>κ</a:t>
            </a:r>
            <a:r>
              <a:rPr lang="en-US" dirty="0"/>
              <a:t>α</a:t>
            </a:r>
            <a:r>
              <a:rPr lang="en-US" dirty="0" err="1"/>
              <a:t>τάστ</a:t>
            </a:r>
            <a:r>
              <a:rPr lang="en-US" dirty="0"/>
              <a:t>α</a:t>
            </a:r>
            <a:r>
              <a:rPr lang="en-US" dirty="0" err="1"/>
              <a:t>ση</a:t>
            </a:r>
            <a:r>
              <a:rPr lang="en-US" dirty="0"/>
              <a:t>, π</a:t>
            </a:r>
            <a:r>
              <a:rPr lang="en-US" dirty="0" err="1"/>
              <a:t>εριουσί</a:t>
            </a:r>
            <a:r>
              <a:rPr lang="en-US" dirty="0"/>
              <a:t>α, </a:t>
            </a:r>
            <a:r>
              <a:rPr lang="en-US" dirty="0" err="1"/>
              <a:t>σωμ</a:t>
            </a:r>
            <a:r>
              <a:rPr lang="en-US" dirty="0"/>
              <a:t>α</a:t>
            </a:r>
            <a:r>
              <a:rPr lang="en-US" dirty="0" err="1"/>
              <a:t>τική</a:t>
            </a:r>
            <a:r>
              <a:rPr lang="en-US" dirty="0"/>
              <a:t> </a:t>
            </a:r>
            <a:r>
              <a:rPr lang="en-US" dirty="0" err="1"/>
              <a:t>εμφάνιση</a:t>
            </a:r>
            <a:r>
              <a:rPr lang="en-US" dirty="0"/>
              <a:t>, </a:t>
            </a:r>
            <a:r>
              <a:rPr lang="en-US" dirty="0" err="1"/>
              <a:t>ικ</a:t>
            </a:r>
            <a:r>
              <a:rPr lang="en-US" dirty="0"/>
              <a:t>α</a:t>
            </a:r>
            <a:r>
              <a:rPr lang="en-US" dirty="0" err="1"/>
              <a:t>νότητες</a:t>
            </a:r>
            <a:endParaRPr lang="en-US" dirty="0"/>
          </a:p>
          <a:p>
            <a:pPr lvl="0"/>
            <a:r>
              <a:rPr lang="en-US" b="1" dirty="0" err="1"/>
              <a:t>Χρήση</a:t>
            </a:r>
            <a:r>
              <a:rPr lang="en-US" b="1" dirty="0"/>
              <a:t> </a:t>
            </a:r>
            <a:r>
              <a:rPr lang="en-US" b="1" dirty="0" err="1"/>
              <a:t>υ</a:t>
            </a:r>
            <a:r>
              <a:rPr lang="en-US" b="1" dirty="0"/>
              <a:t>π</a:t>
            </a:r>
            <a:r>
              <a:rPr lang="en-US" b="1" dirty="0" err="1"/>
              <a:t>οτιμητικής</a:t>
            </a:r>
            <a:r>
              <a:rPr lang="en-US" b="1" dirty="0"/>
              <a:t> </a:t>
            </a:r>
            <a:r>
              <a:rPr lang="en-US" b="1" dirty="0" err="1"/>
              <a:t>γλώσσ</a:t>
            </a:r>
            <a:r>
              <a:rPr lang="en-US" b="1" dirty="0"/>
              <a:t>α</a:t>
            </a:r>
            <a:r>
              <a:rPr lang="en-US" b="1" dirty="0" err="1"/>
              <a:t>ς</a:t>
            </a:r>
            <a:endParaRPr lang="en-US" b="1" dirty="0"/>
          </a:p>
          <a:p>
            <a:pPr lvl="0"/>
            <a:r>
              <a:rPr lang="en-US" b="1" dirty="0" err="1"/>
              <a:t>Προσ</a:t>
            </a:r>
            <a:r>
              <a:rPr lang="en-US" b="1" dirty="0"/>
              <a:t>β</a:t>
            </a:r>
            <a:r>
              <a:rPr lang="en-US" b="1" dirty="0" err="1"/>
              <a:t>λητικά</a:t>
            </a:r>
            <a:r>
              <a:rPr lang="en-US" b="1" dirty="0"/>
              <a:t> </a:t>
            </a:r>
            <a:r>
              <a:rPr lang="en-US" b="1" dirty="0" err="1"/>
              <a:t>σχόλι</a:t>
            </a:r>
            <a:r>
              <a:rPr lang="en-US" b="1" dirty="0"/>
              <a:t>α</a:t>
            </a:r>
          </a:p>
          <a:p>
            <a:pPr lvl="0"/>
            <a:r>
              <a:rPr lang="en-US" b="1" dirty="0" err="1"/>
              <a:t>Γελ</a:t>
            </a:r>
            <a:r>
              <a:rPr lang="el-GR" b="1" dirty="0"/>
              <a:t>οι</a:t>
            </a:r>
            <a:r>
              <a:rPr lang="en-US" b="1" dirty="0" err="1"/>
              <a:t>ο</a:t>
            </a:r>
            <a:r>
              <a:rPr lang="en-US" b="1" dirty="0"/>
              <a:t>π</a:t>
            </a:r>
            <a:r>
              <a:rPr lang="en-US" b="1" dirty="0" err="1"/>
              <a:t>οίηση</a:t>
            </a:r>
            <a:r>
              <a:rPr lang="en-US" b="1" dirty="0"/>
              <a:t> </a:t>
            </a:r>
            <a:r>
              <a:rPr lang="en-US" b="1" dirty="0" err="1"/>
              <a:t>ή</a:t>
            </a:r>
            <a:r>
              <a:rPr lang="en-US" b="1" dirty="0"/>
              <a:t> </a:t>
            </a:r>
            <a:r>
              <a:rPr lang="en-US" b="1" dirty="0" err="1"/>
              <a:t>μίμηση</a:t>
            </a:r>
            <a:endParaRPr lang="en-US" b="1" dirty="0"/>
          </a:p>
          <a:p>
            <a:pPr lvl="0"/>
            <a:r>
              <a:rPr lang="en-US" b="1" dirty="0" err="1"/>
              <a:t>Ρ</a:t>
            </a:r>
            <a:r>
              <a:rPr lang="en-US" b="1" dirty="0"/>
              <a:t>α</a:t>
            </a:r>
            <a:r>
              <a:rPr lang="en-US" b="1" dirty="0" err="1"/>
              <a:t>τσιστικά</a:t>
            </a:r>
            <a:r>
              <a:rPr lang="en-US" b="1" dirty="0"/>
              <a:t> </a:t>
            </a:r>
            <a:r>
              <a:rPr lang="en-US" b="1" dirty="0" err="1"/>
              <a:t>σχόλι</a:t>
            </a:r>
            <a:r>
              <a:rPr lang="en-US" b="1" dirty="0"/>
              <a:t>α</a:t>
            </a:r>
          </a:p>
          <a:p>
            <a:pPr lvl="0"/>
            <a:r>
              <a:rPr lang="en-US" b="1" dirty="0" err="1"/>
              <a:t>Στερεοτυ</a:t>
            </a:r>
            <a:r>
              <a:rPr lang="en-US" b="1" dirty="0"/>
              <a:t>π</a:t>
            </a:r>
            <a:r>
              <a:rPr lang="en-US" b="1" dirty="0" err="1"/>
              <a:t>ικές</a:t>
            </a:r>
            <a:r>
              <a:rPr lang="en-US" b="1" dirty="0"/>
              <a:t> </a:t>
            </a:r>
            <a:r>
              <a:rPr lang="en-US" b="1" dirty="0" err="1"/>
              <a:t>δηλώσεις</a:t>
            </a:r>
            <a:endParaRPr lang="en-US" b="1" dirty="0"/>
          </a:p>
          <a:p>
            <a:pPr lvl="0"/>
            <a:r>
              <a:rPr lang="en-US" b="1" dirty="0" err="1"/>
              <a:t>Ανέκδοτ</a:t>
            </a:r>
            <a:r>
              <a:rPr lang="en-US" b="1" dirty="0"/>
              <a:t>α </a:t>
            </a:r>
            <a:r>
              <a:rPr lang="en-US" b="1" dirty="0" err="1"/>
              <a:t>ή</a:t>
            </a:r>
            <a:r>
              <a:rPr lang="en-US" b="1" dirty="0"/>
              <a:t> α</a:t>
            </a:r>
            <a:r>
              <a:rPr lang="en-US" b="1" dirty="0" err="1"/>
              <a:t>στεί</a:t>
            </a:r>
            <a:r>
              <a:rPr lang="en-US" b="1" dirty="0"/>
              <a:t>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02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Κοινωνική Βία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err="1"/>
              <a:t>Σκό</a:t>
            </a:r>
            <a:r>
              <a:rPr lang="en-US" b="1" dirty="0"/>
              <a:t>π</a:t>
            </a:r>
            <a:r>
              <a:rPr lang="en-US" b="1" dirty="0" err="1"/>
              <a:t>ιμος</a:t>
            </a:r>
            <a:r>
              <a:rPr lang="en-US" b="1" dirty="0"/>
              <a:t> απ</a:t>
            </a:r>
            <a:r>
              <a:rPr lang="en-US" b="1" dirty="0" err="1"/>
              <a:t>οκλεισμός</a:t>
            </a:r>
            <a:r>
              <a:rPr lang="en-US" b="1" dirty="0"/>
              <a:t> </a:t>
            </a:r>
            <a:r>
              <a:rPr lang="en-US" dirty="0" err="1"/>
              <a:t>λέγοντ</a:t>
            </a:r>
            <a:r>
              <a:rPr lang="en-US" dirty="0"/>
              <a:t>α</a:t>
            </a:r>
            <a:r>
              <a:rPr lang="en-US" dirty="0" err="1"/>
              <a:t>ς</a:t>
            </a:r>
            <a:r>
              <a:rPr lang="en-US" dirty="0"/>
              <a:t> </a:t>
            </a:r>
            <a:r>
              <a:rPr lang="en-US" dirty="0" err="1"/>
              <a:t>στους</a:t>
            </a:r>
            <a:r>
              <a:rPr lang="en-US" dirty="0"/>
              <a:t> </a:t>
            </a:r>
            <a:r>
              <a:rPr lang="en-US" dirty="0" err="1"/>
              <a:t>άλλους</a:t>
            </a:r>
            <a:r>
              <a:rPr lang="en-US" dirty="0"/>
              <a:t> </a:t>
            </a:r>
            <a:r>
              <a:rPr lang="en-US" dirty="0" err="1"/>
              <a:t>ν</a:t>
            </a:r>
            <a:r>
              <a:rPr lang="en-US" dirty="0"/>
              <a:t>α </a:t>
            </a:r>
            <a:r>
              <a:rPr lang="en-US" dirty="0" err="1"/>
              <a:t>μην</a:t>
            </a:r>
            <a:r>
              <a:rPr lang="en-US" dirty="0"/>
              <a:t> </a:t>
            </a:r>
            <a:r>
              <a:rPr lang="en-US" dirty="0" err="1"/>
              <a:t>κάνουν</a:t>
            </a:r>
            <a:r>
              <a:rPr lang="en-US" dirty="0"/>
              <a:t> πα</a:t>
            </a:r>
            <a:r>
              <a:rPr lang="en-US" dirty="0" err="1"/>
              <a:t>ρέ</a:t>
            </a:r>
            <a:r>
              <a:rPr lang="en-US" dirty="0"/>
              <a:t>α 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έν</a:t>
            </a:r>
            <a:r>
              <a:rPr lang="en-US" dirty="0"/>
              <a:t>α </a:t>
            </a:r>
            <a:r>
              <a:rPr lang="en-US" dirty="0" err="1"/>
              <a:t>άτομο</a:t>
            </a:r>
            <a:r>
              <a:rPr lang="en-US" dirty="0"/>
              <a:t>/ </a:t>
            </a:r>
            <a:r>
              <a:rPr lang="en-US" dirty="0" err="1"/>
              <a:t>μι</a:t>
            </a:r>
            <a:r>
              <a:rPr lang="en-US" dirty="0"/>
              <a:t>α </a:t>
            </a:r>
            <a:r>
              <a:rPr lang="en-US" dirty="0" err="1"/>
              <a:t>ομάδ</a:t>
            </a:r>
            <a:r>
              <a:rPr lang="en-US" dirty="0"/>
              <a:t>α α</a:t>
            </a:r>
            <a:r>
              <a:rPr lang="en-US" dirty="0" err="1"/>
              <a:t>τόμων</a:t>
            </a:r>
            <a:endParaRPr lang="en-US" dirty="0"/>
          </a:p>
          <a:p>
            <a:pPr lvl="0"/>
            <a:r>
              <a:rPr lang="en-US" b="1" dirty="0" err="1"/>
              <a:t>Κουτσομ</a:t>
            </a:r>
            <a:r>
              <a:rPr lang="en-US" b="1" dirty="0"/>
              <a:t>π</a:t>
            </a:r>
            <a:r>
              <a:rPr lang="en-US" b="1" dirty="0" err="1"/>
              <a:t>ολιό</a:t>
            </a:r>
            <a:r>
              <a:rPr lang="en-US" b="1" dirty="0"/>
              <a:t>, </a:t>
            </a:r>
            <a:r>
              <a:rPr lang="en-US" b="1" dirty="0" err="1"/>
              <a:t>συμμετοχή</a:t>
            </a:r>
            <a:r>
              <a:rPr lang="en-US" b="1" dirty="0"/>
              <a:t> </a:t>
            </a:r>
            <a:r>
              <a:rPr lang="en-US" b="1" dirty="0" err="1"/>
              <a:t>στη</a:t>
            </a:r>
            <a:r>
              <a:rPr lang="en-US" b="1" dirty="0"/>
              <a:t> </a:t>
            </a:r>
            <a:r>
              <a:rPr lang="en-US" b="1" dirty="0" err="1"/>
              <a:t>διάδοση</a:t>
            </a:r>
            <a:r>
              <a:rPr lang="en-US" b="1" dirty="0"/>
              <a:t> </a:t>
            </a:r>
            <a:r>
              <a:rPr lang="en-US" b="1" dirty="0" err="1"/>
              <a:t>φήμης</a:t>
            </a:r>
            <a:endParaRPr lang="en-US" b="1" dirty="0"/>
          </a:p>
          <a:p>
            <a:pPr lvl="0"/>
            <a:r>
              <a:rPr lang="en-US" b="1" dirty="0" err="1"/>
              <a:t>Άρνηση</a:t>
            </a:r>
            <a:r>
              <a:rPr lang="en-US" b="1" dirty="0"/>
              <a:t> </a:t>
            </a:r>
            <a:r>
              <a:rPr lang="en-US" b="1" dirty="0" err="1"/>
              <a:t>γι</a:t>
            </a:r>
            <a:r>
              <a:rPr lang="en-US" b="1" dirty="0"/>
              <a:t>α </a:t>
            </a:r>
            <a:r>
              <a:rPr lang="en-US" b="1" dirty="0" err="1"/>
              <a:t>συνεργ</a:t>
            </a:r>
            <a:r>
              <a:rPr lang="en-US" b="1" dirty="0"/>
              <a:t>α</a:t>
            </a:r>
            <a:r>
              <a:rPr lang="en-US" b="1" dirty="0" err="1"/>
              <a:t>σί</a:t>
            </a:r>
            <a:r>
              <a:rPr lang="en-US" b="1" dirty="0"/>
              <a:t>α</a:t>
            </a:r>
          </a:p>
          <a:p>
            <a:pPr lvl="0"/>
            <a:r>
              <a:rPr lang="en-US" b="1" dirty="0" err="1"/>
              <a:t>Α</a:t>
            </a:r>
            <a:r>
              <a:rPr lang="en-US" b="1" dirty="0"/>
              <a:t>π</a:t>
            </a:r>
            <a:r>
              <a:rPr lang="en-US" b="1" dirty="0" err="1"/>
              <a:t>οκλεισμός</a:t>
            </a:r>
            <a:r>
              <a:rPr lang="en-US" b="1" dirty="0"/>
              <a:t> απ</a:t>
            </a:r>
            <a:r>
              <a:rPr lang="en-US" b="1" dirty="0" err="1"/>
              <a:t>ό</a:t>
            </a:r>
            <a:r>
              <a:rPr lang="en-US" b="1" dirty="0"/>
              <a:t> </a:t>
            </a:r>
            <a:r>
              <a:rPr lang="en-US" b="1" dirty="0" err="1"/>
              <a:t>συμμετοχή</a:t>
            </a:r>
            <a:r>
              <a:rPr lang="en-US" b="1" dirty="0"/>
              <a:t> </a:t>
            </a:r>
            <a:r>
              <a:rPr lang="en-US" b="1" dirty="0" err="1"/>
              <a:t>σε</a:t>
            </a:r>
            <a:r>
              <a:rPr lang="en-US" b="1" dirty="0"/>
              <a:t> </a:t>
            </a:r>
            <a:r>
              <a:rPr lang="en-US" b="1" dirty="0" err="1"/>
              <a:t>κοινωνικές</a:t>
            </a:r>
            <a:r>
              <a:rPr lang="en-US" b="1" dirty="0"/>
              <a:t> </a:t>
            </a:r>
            <a:r>
              <a:rPr lang="en-US" b="1" dirty="0" err="1"/>
              <a:t>ή</a:t>
            </a:r>
            <a:r>
              <a:rPr lang="en-US" b="1" dirty="0"/>
              <a:t> </a:t>
            </a:r>
            <a:r>
              <a:rPr lang="en-US" b="1" dirty="0" err="1"/>
              <a:t>άλλες</a:t>
            </a:r>
            <a:r>
              <a:rPr lang="en-US" b="1" dirty="0"/>
              <a:t> </a:t>
            </a:r>
            <a:r>
              <a:rPr lang="en-US" b="1" dirty="0" err="1"/>
              <a:t>ομάδες</a:t>
            </a:r>
            <a:endParaRPr lang="en-US" b="1" dirty="0"/>
          </a:p>
          <a:p>
            <a:pPr lvl="0"/>
            <a:r>
              <a:rPr lang="el-GR" b="1" dirty="0"/>
              <a:t>Π</a:t>
            </a:r>
            <a:r>
              <a:rPr lang="en-US" b="1" dirty="0" err="1"/>
              <a:t>ροσ</a:t>
            </a:r>
            <a:r>
              <a:rPr lang="en-US" b="1" dirty="0"/>
              <a:t>β</a:t>
            </a:r>
            <a:r>
              <a:rPr lang="en-US" b="1" dirty="0" err="1"/>
              <a:t>λητικ</a:t>
            </a:r>
            <a:r>
              <a:rPr lang="en-US" b="1" dirty="0"/>
              <a:t>ά, απ</a:t>
            </a:r>
            <a:r>
              <a:rPr lang="en-US" b="1" dirty="0" err="1"/>
              <a:t>ειλητικ</a:t>
            </a:r>
            <a:r>
              <a:rPr lang="en-US" b="1" dirty="0"/>
              <a:t>ά </a:t>
            </a:r>
            <a:r>
              <a:rPr lang="en-US" b="1" dirty="0" err="1"/>
              <a:t>η</a:t>
            </a:r>
            <a:r>
              <a:rPr lang="en-US" b="1" dirty="0"/>
              <a:t>́ </a:t>
            </a:r>
            <a:r>
              <a:rPr lang="en-US" b="1" dirty="0" err="1"/>
              <a:t>ρ</a:t>
            </a:r>
            <a:r>
              <a:rPr lang="en-US" b="1" dirty="0"/>
              <a:t>α</a:t>
            </a:r>
            <a:r>
              <a:rPr lang="en-US" b="1" dirty="0" err="1"/>
              <a:t>τσιστικ</a:t>
            </a:r>
            <a:r>
              <a:rPr lang="en-US" b="1" dirty="0"/>
              <a:t>ά </a:t>
            </a:r>
            <a:r>
              <a:rPr lang="en-US" b="1" dirty="0" err="1"/>
              <a:t>γκρ</a:t>
            </a:r>
            <a:r>
              <a:rPr lang="en-US" b="1" dirty="0"/>
              <a:t>ά</a:t>
            </a:r>
            <a:r>
              <a:rPr lang="en-US" b="1" dirty="0" err="1"/>
              <a:t>φιτι</a:t>
            </a:r>
            <a:r>
              <a:rPr lang="en-US" b="1" dirty="0"/>
              <a:t> </a:t>
            </a:r>
            <a:r>
              <a:rPr lang="en-US" b="1" dirty="0" err="1"/>
              <a:t>η</a:t>
            </a:r>
            <a:r>
              <a:rPr lang="en-US" b="1" dirty="0"/>
              <a:t>́ </a:t>
            </a:r>
            <a:r>
              <a:rPr lang="en-US" b="1" dirty="0" err="1"/>
              <a:t>σλόγκ</a:t>
            </a:r>
            <a:r>
              <a:rPr lang="en-US" b="1" dirty="0"/>
              <a:t>α</a:t>
            </a:r>
            <a:r>
              <a:rPr lang="en-US" b="1" dirty="0" err="1"/>
              <a:t>ν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σε</a:t>
            </a:r>
            <a:r>
              <a:rPr lang="en-US" dirty="0"/>
              <a:t> </a:t>
            </a:r>
            <a:r>
              <a:rPr lang="en-US" dirty="0" err="1"/>
              <a:t>τοίχους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err="1"/>
              <a:t>σχολείου</a:t>
            </a:r>
            <a:r>
              <a:rPr lang="en-US" dirty="0"/>
              <a:t>, </a:t>
            </a:r>
            <a:r>
              <a:rPr lang="en-US" dirty="0" err="1"/>
              <a:t>στις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α</a:t>
            </a:r>
            <a:r>
              <a:rPr lang="en-US" dirty="0" err="1"/>
              <a:t>λέτες</a:t>
            </a:r>
            <a:r>
              <a:rPr lang="en-US" dirty="0"/>
              <a:t>, </a:t>
            </a:r>
            <a:r>
              <a:rPr lang="en-US" dirty="0" err="1"/>
              <a:t>στ</a:t>
            </a:r>
            <a:r>
              <a:rPr lang="en-US" dirty="0"/>
              <a:t>α </a:t>
            </a:r>
            <a:r>
              <a:rPr lang="en-US" dirty="0" err="1"/>
              <a:t>θρ</a:t>
            </a:r>
            <a:r>
              <a:rPr lang="en-US" dirty="0"/>
              <a:t>α</a:t>
            </a:r>
            <a:r>
              <a:rPr lang="en-US" dirty="0" err="1"/>
              <a:t>νι</a:t>
            </a:r>
            <a:r>
              <a:rPr lang="en-US" dirty="0"/>
              <a:t>́α </a:t>
            </a:r>
            <a:r>
              <a:rPr lang="en-US" dirty="0" err="1"/>
              <a:t>κ.λ</a:t>
            </a:r>
            <a:r>
              <a:rPr lang="en-US" dirty="0"/>
              <a:t>π.)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94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Σωματική Βία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06" y="1066099"/>
            <a:ext cx="2857500" cy="285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29" y="1270105"/>
            <a:ext cx="8436690" cy="527320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err="1"/>
              <a:t>Α</a:t>
            </a:r>
            <a:r>
              <a:rPr lang="en-US" b="1" dirty="0"/>
              <a:t>π</a:t>
            </a:r>
            <a:r>
              <a:rPr lang="en-US" b="1" dirty="0" err="1"/>
              <a:t>ειλητικές</a:t>
            </a:r>
            <a:r>
              <a:rPr lang="en-US" b="1" dirty="0"/>
              <a:t> </a:t>
            </a:r>
            <a:r>
              <a:rPr lang="en-US" b="1" dirty="0" err="1"/>
              <a:t>ή</a:t>
            </a:r>
            <a:r>
              <a:rPr lang="en-US" b="1" dirty="0"/>
              <a:t> </a:t>
            </a:r>
            <a:r>
              <a:rPr lang="en-US" b="1" dirty="0" err="1"/>
              <a:t>κοροϊδευτικές</a:t>
            </a:r>
            <a:r>
              <a:rPr lang="en-US" b="1" dirty="0"/>
              <a:t> </a:t>
            </a:r>
            <a:r>
              <a:rPr lang="en-US" b="1" dirty="0" err="1"/>
              <a:t>χειρονομίες</a:t>
            </a:r>
            <a:endParaRPr lang="en-US" b="1" dirty="0"/>
          </a:p>
          <a:p>
            <a:pPr lvl="0"/>
            <a:r>
              <a:rPr lang="en-US" b="1" dirty="0" err="1"/>
              <a:t>Σ</a:t>
            </a:r>
            <a:r>
              <a:rPr lang="en-US" b="1" dirty="0"/>
              <a:t>π</a:t>
            </a:r>
            <a:r>
              <a:rPr lang="en-US" b="1" dirty="0" err="1"/>
              <a:t>ρωξίμ</a:t>
            </a:r>
            <a:r>
              <a:rPr lang="en-US" b="1" dirty="0"/>
              <a:t>α</a:t>
            </a:r>
            <a:r>
              <a:rPr lang="en-US" b="1" dirty="0" err="1"/>
              <a:t>τ</a:t>
            </a:r>
            <a:r>
              <a:rPr lang="en-US" b="1" dirty="0"/>
              <a:t>α</a:t>
            </a:r>
          </a:p>
          <a:p>
            <a:pPr lvl="0"/>
            <a:r>
              <a:rPr lang="en-US" b="1" dirty="0" err="1"/>
              <a:t>Χτυ</a:t>
            </a:r>
            <a:r>
              <a:rPr lang="en-US" b="1" dirty="0"/>
              <a:t>π</a:t>
            </a:r>
            <a:r>
              <a:rPr lang="en-US" b="1" dirty="0" err="1"/>
              <a:t>ήμ</a:t>
            </a:r>
            <a:r>
              <a:rPr lang="en-US" b="1" dirty="0"/>
              <a:t>α</a:t>
            </a:r>
            <a:r>
              <a:rPr lang="en-US" b="1" dirty="0" err="1"/>
              <a:t>τ</a:t>
            </a:r>
            <a:r>
              <a:rPr lang="en-US" b="1" dirty="0"/>
              <a:t>α</a:t>
            </a:r>
          </a:p>
          <a:p>
            <a:pPr lvl="0"/>
            <a:r>
              <a:rPr lang="en-US" b="1" dirty="0" err="1"/>
              <a:t>Τρικλο</a:t>
            </a:r>
            <a:r>
              <a:rPr lang="en-US" b="1" dirty="0"/>
              <a:t>π</a:t>
            </a:r>
            <a:r>
              <a:rPr lang="en-US" b="1" dirty="0" err="1"/>
              <a:t>οδιές</a:t>
            </a:r>
            <a:endParaRPr lang="en-US" b="1" dirty="0"/>
          </a:p>
          <a:p>
            <a:pPr lvl="0"/>
            <a:r>
              <a:rPr lang="en-US" b="1" dirty="0" err="1"/>
              <a:t>Κλοτσιές</a:t>
            </a:r>
            <a:r>
              <a:rPr lang="en-US" b="1" dirty="0"/>
              <a:t>, </a:t>
            </a:r>
            <a:r>
              <a:rPr lang="en-US" b="1" dirty="0" err="1"/>
              <a:t>γροθιές</a:t>
            </a:r>
            <a:endParaRPr lang="en-US" b="1" dirty="0"/>
          </a:p>
          <a:p>
            <a:pPr lvl="0"/>
            <a:r>
              <a:rPr lang="en-US" b="1" dirty="0" err="1"/>
              <a:t>Σωμ</a:t>
            </a:r>
            <a:r>
              <a:rPr lang="en-US" b="1" dirty="0"/>
              <a:t>α</a:t>
            </a:r>
            <a:r>
              <a:rPr lang="en-US" b="1" dirty="0" err="1"/>
              <a:t>τική</a:t>
            </a:r>
            <a:r>
              <a:rPr lang="en-US" b="1" dirty="0"/>
              <a:t> </a:t>
            </a:r>
            <a:r>
              <a:rPr lang="en-US" b="1" dirty="0" err="1"/>
              <a:t>ε</a:t>
            </a:r>
            <a:r>
              <a:rPr lang="en-US" b="1" dirty="0"/>
              <a:t>π</a:t>
            </a:r>
            <a:r>
              <a:rPr lang="en-US" b="1" dirty="0" err="1"/>
              <a:t>ίθεση</a:t>
            </a:r>
            <a:r>
              <a:rPr lang="en-US" b="1" dirty="0"/>
              <a:t> </a:t>
            </a:r>
            <a:r>
              <a:rPr lang="en-US" b="1" dirty="0" err="1"/>
              <a:t>ή</a:t>
            </a:r>
            <a:r>
              <a:rPr lang="en-US" b="1" dirty="0"/>
              <a:t> πα</a:t>
            </a:r>
            <a:r>
              <a:rPr lang="en-US" b="1" dirty="0" err="1"/>
              <a:t>ρενόχληση</a:t>
            </a:r>
            <a:endParaRPr lang="en-US" b="1" dirty="0"/>
          </a:p>
          <a:p>
            <a:pPr lvl="0"/>
            <a:r>
              <a:rPr lang="en-US" b="1" dirty="0" err="1"/>
              <a:t>Κλο</a:t>
            </a:r>
            <a:r>
              <a:rPr lang="en-US" b="1" dirty="0"/>
              <a:t>π</a:t>
            </a:r>
            <a:r>
              <a:rPr lang="en-US" b="1" dirty="0" err="1"/>
              <a:t>ές</a:t>
            </a:r>
            <a:endParaRPr lang="en-US" b="1" dirty="0"/>
          </a:p>
          <a:p>
            <a:pPr lvl="0"/>
            <a:r>
              <a:rPr lang="el-GR" b="1" dirty="0"/>
              <a:t>Απειλές</a:t>
            </a:r>
            <a:endParaRPr lang="en-US" b="1" dirty="0"/>
          </a:p>
          <a:p>
            <a:pPr lvl="0"/>
            <a:r>
              <a:rPr lang="el-GR" b="1" dirty="0"/>
              <a:t>Καταδίωξη</a:t>
            </a:r>
            <a:endParaRPr lang="en-US" b="1" dirty="0"/>
          </a:p>
          <a:p>
            <a:pPr lvl="0"/>
            <a:r>
              <a:rPr lang="el-GR" b="1" dirty="0"/>
              <a:t>Καταστροφή προσωπικών αντικειμένων ή άλλης περιουσίας</a:t>
            </a:r>
            <a:endParaRPr lang="en-US" b="1" dirty="0"/>
          </a:p>
          <a:p>
            <a:pPr lvl="0"/>
            <a:r>
              <a:rPr lang="el-GR" b="1" dirty="0"/>
              <a:t>Καταστροφή δημόσιας ή άλλης περιουσίας με συναισθηματική ή ηθική αξία για κάποια άτομα ή ομάδες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57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-for-bullying-s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4547113"/>
            <a:ext cx="3537471" cy="2066133"/>
          </a:xfrm>
          <a:prstGeom prst="rect">
            <a:avLst/>
          </a:prstGeom>
        </p:spPr>
      </p:pic>
      <p:pic>
        <p:nvPicPr>
          <p:cNvPr id="5" name="Picture 4" descr="o-BULLYING-face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76" y="3909961"/>
            <a:ext cx="4794923" cy="2397462"/>
          </a:xfrm>
          <a:prstGeom prst="rect">
            <a:avLst/>
          </a:prstGeom>
        </p:spPr>
      </p:pic>
      <p:pic>
        <p:nvPicPr>
          <p:cNvPr id="4" name="Content Placeholder 3" descr="bullies-victim-110429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3" b="20933"/>
          <a:stretch>
            <a:fillRect/>
          </a:stretch>
        </p:blipFill>
        <p:spPr>
          <a:xfrm>
            <a:off x="236538" y="2851150"/>
            <a:ext cx="3436625" cy="13319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76895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Η </a:t>
            </a:r>
            <a:r>
              <a:rPr lang="el-GR" b="1" dirty="0">
                <a:solidFill>
                  <a:srgbClr val="FF0000"/>
                </a:solidFill>
              </a:rPr>
              <a:t>βία πληγώνει </a:t>
            </a:r>
            <a:r>
              <a:rPr lang="el-GR" b="1" dirty="0"/>
              <a:t>την </a:t>
            </a:r>
            <a:r>
              <a:rPr lang="el-GR" b="1" dirty="0">
                <a:solidFill>
                  <a:srgbClr val="3366FF"/>
                </a:solidFill>
              </a:rPr>
              <a:t>αυτοπεποίθηση</a:t>
            </a:r>
            <a:r>
              <a:rPr lang="el-GR" b="1" dirty="0"/>
              <a:t>, την </a:t>
            </a:r>
            <a:r>
              <a:rPr lang="el-GR" b="1" dirty="0">
                <a:solidFill>
                  <a:srgbClr val="008000"/>
                </a:solidFill>
              </a:rPr>
              <a:t>αίσθηση ασφάλειας </a:t>
            </a:r>
            <a:r>
              <a:rPr lang="el-GR" b="1" dirty="0"/>
              <a:t>και την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αίσθηση της αποδοχής </a:t>
            </a:r>
            <a:r>
              <a:rPr lang="el-GR" b="1" dirty="0"/>
              <a:t>ενός ατόμου ή ομάδας.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6906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1larg.blanco_bull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5" y="147423"/>
            <a:ext cx="5644912" cy="3175263"/>
          </a:xfrm>
          <a:prstGeom prst="rect">
            <a:avLst/>
          </a:prstGeom>
        </p:spPr>
      </p:pic>
      <p:pic>
        <p:nvPicPr>
          <p:cNvPr id="5" name="Picture 4" descr="120315_FAM_lonelyBoy.jpg.CROP.original-orig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99" y="3492788"/>
            <a:ext cx="5319614" cy="32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87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-150x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96" y="1553762"/>
            <a:ext cx="2347275" cy="2347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0090"/>
                </a:solidFill>
              </a:rPr>
              <a:t>ΚΑΝΕΝΑ ΕΙΔΟΣ ΒΙΑΣ ΔΕΝ ΕΙΝΑΙ ΑΠΟΔΕΧΤΟ ΣΤΟ ΣΧΟΛΕΙΟ ΜΑΣ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01037"/>
            <a:ext cx="8229600" cy="2225126"/>
          </a:xfrm>
        </p:spPr>
        <p:txBody>
          <a:bodyPr/>
          <a:lstStyle/>
          <a:p>
            <a:r>
              <a:rPr lang="el-GR" b="1" dirty="0"/>
              <a:t>Τις διαφορές μας μπορούμε να τις λύνουμε μεταξύ μας με συζήτηση.</a:t>
            </a:r>
          </a:p>
          <a:p>
            <a:r>
              <a:rPr lang="el-GR" b="1" dirty="0"/>
              <a:t>Αν δεν τα καταφέρουμε ζητούμε τη βοήθεια κάποιου δασκάλου.</a:t>
            </a:r>
            <a:endParaRPr lang="en-US" b="1" dirty="0"/>
          </a:p>
          <a:p>
            <a:endParaRPr lang="en-US" b="1" dirty="0"/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263438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ρατσισμος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1" y="263743"/>
            <a:ext cx="2428025" cy="242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21" y="263744"/>
            <a:ext cx="8641275" cy="3957522"/>
          </a:xfrm>
        </p:spPr>
        <p:txBody>
          <a:bodyPr>
            <a:noAutofit/>
          </a:bodyPr>
          <a:lstStyle/>
          <a:p>
            <a:br>
              <a:rPr lang="el-GR" sz="3600" b="1" dirty="0"/>
            </a:br>
            <a:br>
              <a:rPr lang="el-GR" sz="3600" b="1" dirty="0"/>
            </a:br>
            <a:br>
              <a:rPr lang="el-GR" sz="3600" b="1" dirty="0"/>
            </a:br>
            <a:r>
              <a:rPr lang="el-GR" sz="3600" b="1" dirty="0"/>
              <a:t>ΠΡΟΓΡΑΜΜΑ:</a:t>
            </a:r>
            <a:br>
              <a:rPr lang="el-GR" sz="3600" b="1" dirty="0"/>
            </a:br>
            <a:r>
              <a:rPr lang="el-GR" sz="3600" b="1" dirty="0">
                <a:solidFill>
                  <a:srgbClr val="FF6600"/>
                </a:solidFill>
              </a:rPr>
              <a:t> </a:t>
            </a:r>
            <a:r>
              <a:rPr lang="el-GR" sz="4800" b="1" dirty="0">
                <a:solidFill>
                  <a:srgbClr val="FF0000"/>
                </a:solidFill>
              </a:rPr>
              <a:t>ΚΩΔΙΚΑΣ ΣΥΜΠΕΡΙΦΟΡΑΣ ΚΑΤΑ ΤΟΥ ΡΑΤΣΙΣΜΟΥ</a:t>
            </a:r>
            <a:br>
              <a:rPr lang="el-GR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21" y="2186152"/>
            <a:ext cx="8815596" cy="4537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pPr marL="0" indent="0" algn="just">
              <a:buNone/>
            </a:pPr>
            <a:r>
              <a:rPr lang="el-GR" b="1" dirty="0"/>
              <a:t>Το σχολείο μας συμμετέχει στο πρόγραμμα αυτό το οποίο έχει ως στόχο την </a:t>
            </a:r>
            <a:r>
              <a:rPr lang="el-GR" b="1" dirty="0">
                <a:solidFill>
                  <a:srgbClr val="008000"/>
                </a:solidFill>
              </a:rPr>
              <a:t>υποστήριξη της ισότητας</a:t>
            </a:r>
            <a:r>
              <a:rPr lang="el-GR" b="1" dirty="0"/>
              <a:t>, της </a:t>
            </a:r>
            <a:r>
              <a:rPr lang="el-GR" b="1" dirty="0">
                <a:solidFill>
                  <a:srgbClr val="008000"/>
                </a:solidFill>
              </a:rPr>
              <a:t>δικαιοσύνης</a:t>
            </a:r>
            <a:r>
              <a:rPr lang="el-GR" b="1" dirty="0"/>
              <a:t> και του </a:t>
            </a:r>
            <a:r>
              <a:rPr lang="el-GR" b="1" dirty="0">
                <a:solidFill>
                  <a:srgbClr val="008000"/>
                </a:solidFill>
              </a:rPr>
              <a:t>σεβασμού </a:t>
            </a:r>
            <a:r>
              <a:rPr lang="el-GR" b="1" dirty="0"/>
              <a:t>καθώς και την </a:t>
            </a:r>
            <a:r>
              <a:rPr lang="el-GR" b="1" dirty="0">
                <a:solidFill>
                  <a:srgbClr val="FF6600"/>
                </a:solidFill>
              </a:rPr>
              <a:t>εξάλειψη των ρατσιστικών περιστατικών και των περιστατικών βίας.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2" y="3021786"/>
            <a:ext cx="8314792" cy="3518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Τι σημαίνει αυτό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Όλοι ενημερωνόμαστε και προβληματιζόμαστε για θέματα που αφορούν </a:t>
            </a:r>
            <a:r>
              <a:rPr lang="el-GR" b="1" dirty="0">
                <a:solidFill>
                  <a:srgbClr val="FF0000"/>
                </a:solidFill>
              </a:rPr>
              <a:t>τη διαφορετικότητα, </a:t>
            </a:r>
            <a:r>
              <a:rPr lang="el-GR" b="1" dirty="0">
                <a:solidFill>
                  <a:srgbClr val="3366FF"/>
                </a:solidFill>
              </a:rPr>
              <a:t>τον ρατσισμό</a:t>
            </a:r>
            <a:r>
              <a:rPr lang="el-GR" b="1" dirty="0"/>
              <a:t>, </a:t>
            </a:r>
            <a:r>
              <a:rPr lang="el-GR" b="1" dirty="0">
                <a:solidFill>
                  <a:srgbClr val="008000"/>
                </a:solidFill>
              </a:rPr>
              <a:t>τον σεβασμό</a:t>
            </a:r>
            <a:r>
              <a:rPr lang="el-GR" b="1" dirty="0"/>
              <a:t>, τα δικαιώματα και τις υποχρεώσεις μας.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3660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-clip-art-school-clipart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8" y="2270065"/>
            <a:ext cx="7927952" cy="458793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0" y="274638"/>
            <a:ext cx="8229600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3366FF"/>
                </a:solidFill>
              </a:rPr>
              <a:t>	</a:t>
            </a:r>
            <a:r>
              <a:rPr lang="el-GR" sz="4000" b="1" dirty="0">
                <a:solidFill>
                  <a:srgbClr val="3366FF"/>
                </a:solidFill>
              </a:rPr>
              <a:t>Το σχολείο μας αποτελεί</a:t>
            </a:r>
            <a:r>
              <a:rPr lang="en-US" sz="4000" b="1" dirty="0">
                <a:solidFill>
                  <a:srgbClr val="3366FF"/>
                </a:solidFill>
              </a:rPr>
              <a:t>	</a:t>
            </a:r>
            <a:r>
              <a:rPr lang="el-GR" sz="4000" b="1" dirty="0">
                <a:solidFill>
                  <a:srgbClr val="3366FF"/>
                </a:solidFill>
              </a:rPr>
              <a:t>χώρο συνάντησης για 150 άτομα, </a:t>
            </a:r>
            <a:r>
              <a:rPr lang="en-US" sz="4000" b="1" dirty="0">
                <a:solidFill>
                  <a:srgbClr val="3366FF"/>
                </a:solidFill>
              </a:rPr>
              <a:t>	</a:t>
            </a:r>
            <a:r>
              <a:rPr lang="el-GR" sz="4000" b="1" dirty="0">
                <a:solidFill>
                  <a:srgbClr val="3366FF"/>
                </a:solidFill>
              </a:rPr>
              <a:t>δασκάλους και παιδιά.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19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a-koinonikos-apokleism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30" y="2624384"/>
            <a:ext cx="5930631" cy="3953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ΔΕΣΜΕΥΟΜΑΣΤΕ ΟΛΟΙ ΠΩΣ: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008000"/>
                </a:solidFill>
              </a:rPr>
              <a:t>Σεβόμαστε την προσωπικότητα, την ελευθερία και την αξιοπρέπεια των άλλων </a:t>
            </a:r>
            <a:r>
              <a:rPr lang="el-GR" b="1" dirty="0"/>
              <a:t>(δασκάλων, μαθητών, γονιών και όλων των ανθρώπων εντός και εκτός σχολείου)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0417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8944" y="419588"/>
            <a:ext cx="8017124" cy="5976298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000000"/>
                </a:solidFill>
              </a:rPr>
              <a:t>Δε συμπεριφερόμαστε ρατσιστικά ή με βία σε κανέναν.</a:t>
            </a:r>
          </a:p>
          <a:p>
            <a:r>
              <a:rPr lang="el-GR" b="1" dirty="0">
                <a:solidFill>
                  <a:srgbClr val="008000"/>
                </a:solidFill>
              </a:rPr>
              <a:t>Συμπεριλαμβάνουμε στις παρέες μας παιδιά που μπορεί να είναι μόνα τους λόγω της διαφορετικότητάς τους.</a:t>
            </a:r>
          </a:p>
          <a:p>
            <a:r>
              <a:rPr lang="el-GR" b="1" dirty="0">
                <a:solidFill>
                  <a:srgbClr val="FF0000"/>
                </a:solidFill>
              </a:rPr>
              <a:t>Ενημερώνουμε άτομα που μπορεί να συμπεριφέρονται ρατσιστικά ή βίαια ότι μπορεί με τον τρόπο αυτό να πληγώνουν άλλα παιδιά.</a:t>
            </a:r>
          </a:p>
          <a:p>
            <a:r>
              <a:rPr lang="el-GR" b="1" dirty="0">
                <a:solidFill>
                  <a:srgbClr val="3366FF"/>
                </a:solidFill>
              </a:rPr>
              <a:t>Αν είμαστε θεατές σε ρατσιστικά ή βίαια περιστατικά, το αναφέρουμε αμέσως σε ένα δάσκαλο του σχολείου.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48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ak-up_rawpix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4" y="1853912"/>
            <a:ext cx="6672117" cy="500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Τι μπορεί να κάνει ένα άτομο όταν δέχεται ρατσιστική ή βίαιη συμπεριφορά: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4134"/>
          </a:xfrm>
        </p:spPr>
        <p:txBody>
          <a:bodyPr/>
          <a:lstStyle/>
          <a:p>
            <a:r>
              <a:rPr lang="el-GR" b="1" dirty="0"/>
              <a:t>Να το καταγγείλει </a:t>
            </a:r>
            <a:r>
              <a:rPr lang="el-GR" b="1" u="sng" dirty="0"/>
              <a:t>αμέσως</a:t>
            </a:r>
            <a:r>
              <a:rPr lang="el-GR" b="1" dirty="0"/>
              <a:t>, χωρίς φόβο σε οποιονδήποτε δάσκαλο ή δασκάλα.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898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com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60" y="4114912"/>
            <a:ext cx="3657450" cy="2743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199"/>
            <a:ext cx="8229600" cy="1133146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FF0000"/>
                </a:solidFill>
              </a:rPr>
            </a:br>
            <a:r>
              <a:rPr lang="el-GR" sz="4000" b="1" dirty="0">
                <a:solidFill>
                  <a:srgbClr val="FF0000"/>
                </a:solidFill>
              </a:rPr>
              <a:t>Όσα παιδιά συμπεριφέρονται βίαια ή ρατσιστικά απέναντι σε άλλους, θα έχουν κάποιες </a:t>
            </a:r>
            <a:r>
              <a:rPr lang="el-GR" sz="4000" b="1" dirty="0">
                <a:solidFill>
                  <a:srgbClr val="008000"/>
                </a:solidFill>
              </a:rPr>
              <a:t>κυρώσεις</a:t>
            </a:r>
            <a:r>
              <a:rPr lang="el-GR" sz="4000" b="1" dirty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22" y="2721654"/>
            <a:ext cx="8108478" cy="3404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/>
              <a:t>Οι </a:t>
            </a:r>
            <a:r>
              <a:rPr lang="el-GR" b="1" dirty="0">
                <a:solidFill>
                  <a:srgbClr val="008000"/>
                </a:solidFill>
              </a:rPr>
              <a:t>κυρώσεις</a:t>
            </a:r>
            <a:r>
              <a:rPr lang="el-GR" b="1" dirty="0"/>
              <a:t> ξεκινούν από </a:t>
            </a:r>
            <a:r>
              <a:rPr lang="el-GR" b="1" dirty="0" err="1"/>
              <a:t>μιαν</a:t>
            </a:r>
            <a:r>
              <a:rPr lang="el-GR" b="1" dirty="0"/>
              <a:t> </a:t>
            </a:r>
            <a:r>
              <a:rPr lang="el-GR" b="1" dirty="0">
                <a:solidFill>
                  <a:srgbClr val="FF6600"/>
                </a:solidFill>
              </a:rPr>
              <a:t>απλή παρατήρηση,</a:t>
            </a:r>
            <a:r>
              <a:rPr lang="el-GR" b="1" dirty="0"/>
              <a:t> αν όμως ένα παιδί συνεχίζει να συμπεριφέρεται βίαια ή ρατσιστικά τότε προχωρούμε σε</a:t>
            </a:r>
            <a:r>
              <a:rPr lang="en-US" b="1" dirty="0"/>
              <a:t> </a:t>
            </a:r>
            <a:r>
              <a:rPr lang="el-GR" b="1" dirty="0"/>
              <a:t>επιπρόσθετα </a:t>
            </a:r>
          </a:p>
          <a:p>
            <a:pPr marL="0" indent="0" algn="just">
              <a:buNone/>
            </a:pPr>
            <a:r>
              <a:rPr lang="el-GR" b="1" dirty="0"/>
              <a:t>μέτρα όπως: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0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1302" y="349527"/>
            <a:ext cx="8471091" cy="634973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Π</a:t>
            </a:r>
            <a:r>
              <a:rPr lang="en-US" sz="3600" b="1" dirty="0">
                <a:solidFill>
                  <a:srgbClr val="FF0000"/>
                </a:solidFill>
              </a:rPr>
              <a:t>α</a:t>
            </a:r>
            <a:r>
              <a:rPr lang="en-US" sz="3600" b="1" dirty="0" err="1">
                <a:solidFill>
                  <a:srgbClr val="FF0000"/>
                </a:solidFill>
              </a:rPr>
              <a:t>ρ</a:t>
            </a:r>
            <a:r>
              <a:rPr lang="en-US" sz="3600" b="1" dirty="0">
                <a:solidFill>
                  <a:srgbClr val="FF0000"/>
                </a:solidFill>
              </a:rPr>
              <a:t>α</a:t>
            </a:r>
            <a:r>
              <a:rPr lang="en-US" sz="3600" b="1" dirty="0" err="1">
                <a:solidFill>
                  <a:srgbClr val="FF0000"/>
                </a:solidFill>
              </a:rPr>
              <a:t>τήρηση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b="1" dirty="0" err="1">
                <a:solidFill>
                  <a:srgbClr val="008000"/>
                </a:solidFill>
              </a:rPr>
              <a:t>Συμ</a:t>
            </a:r>
            <a:r>
              <a:rPr lang="en-US" sz="3600" b="1" dirty="0">
                <a:solidFill>
                  <a:srgbClr val="008000"/>
                </a:solidFill>
              </a:rPr>
              <a:t>π</a:t>
            </a:r>
            <a:r>
              <a:rPr lang="en-US" sz="3600" b="1" dirty="0" err="1">
                <a:solidFill>
                  <a:srgbClr val="008000"/>
                </a:solidFill>
              </a:rPr>
              <a:t>λήρωση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r>
              <a:rPr lang="el-GR" sz="3600" b="1" dirty="0">
                <a:solidFill>
                  <a:srgbClr val="008000"/>
                </a:solidFill>
              </a:rPr>
              <a:t>ε</a:t>
            </a:r>
            <a:r>
              <a:rPr lang="en-US" sz="3600" b="1" dirty="0" err="1">
                <a:solidFill>
                  <a:srgbClr val="008000"/>
                </a:solidFill>
              </a:rPr>
              <a:t>ντύ</a:t>
            </a:r>
            <a:r>
              <a:rPr lang="en-US" sz="3600" b="1" dirty="0">
                <a:solidFill>
                  <a:srgbClr val="008000"/>
                </a:solidFill>
              </a:rPr>
              <a:t>π</a:t>
            </a:r>
            <a:r>
              <a:rPr lang="en-US" sz="3600" b="1" dirty="0" err="1">
                <a:solidFill>
                  <a:srgbClr val="008000"/>
                </a:solidFill>
              </a:rPr>
              <a:t>ου</a:t>
            </a:r>
            <a:r>
              <a:rPr lang="en-US" sz="3600" b="1" dirty="0">
                <a:solidFill>
                  <a:srgbClr val="008000"/>
                </a:solidFill>
              </a:rPr>
              <a:t> α</a:t>
            </a:r>
            <a:r>
              <a:rPr lang="en-US" sz="3600" b="1" dirty="0" err="1">
                <a:solidFill>
                  <a:srgbClr val="008000"/>
                </a:solidFill>
              </a:rPr>
              <a:t>ν</a:t>
            </a:r>
            <a:r>
              <a:rPr lang="en-US" sz="3600" b="1" dirty="0">
                <a:solidFill>
                  <a:srgbClr val="008000"/>
                </a:solidFill>
              </a:rPr>
              <a:t>α</a:t>
            </a:r>
            <a:r>
              <a:rPr lang="en-US" sz="3600" b="1" dirty="0" err="1">
                <a:solidFill>
                  <a:srgbClr val="008000"/>
                </a:solidFill>
              </a:rPr>
              <a:t>στοχ</a:t>
            </a:r>
            <a:r>
              <a:rPr lang="en-US" sz="3600" b="1" dirty="0">
                <a:solidFill>
                  <a:srgbClr val="008000"/>
                </a:solidFill>
              </a:rPr>
              <a:t>α</a:t>
            </a:r>
            <a:r>
              <a:rPr lang="en-US" sz="3600" b="1" dirty="0" err="1">
                <a:solidFill>
                  <a:srgbClr val="008000"/>
                </a:solidFill>
              </a:rPr>
              <a:t>σμού</a:t>
            </a:r>
            <a:endParaRPr lang="en-US" sz="3600" dirty="0">
              <a:solidFill>
                <a:srgbClr val="008000"/>
              </a:solidFill>
            </a:endParaRPr>
          </a:p>
          <a:p>
            <a:r>
              <a:rPr lang="en-US" sz="3600" b="1" dirty="0" err="1">
                <a:solidFill>
                  <a:srgbClr val="3366FF"/>
                </a:solidFill>
              </a:rPr>
              <a:t>Συμ</a:t>
            </a:r>
            <a:r>
              <a:rPr lang="en-US" sz="3600" b="1" dirty="0">
                <a:solidFill>
                  <a:srgbClr val="3366FF"/>
                </a:solidFill>
              </a:rPr>
              <a:t>π</a:t>
            </a:r>
            <a:r>
              <a:rPr lang="en-US" sz="3600" b="1" dirty="0" err="1">
                <a:solidFill>
                  <a:srgbClr val="3366FF"/>
                </a:solidFill>
              </a:rPr>
              <a:t>λήρωση</a:t>
            </a:r>
            <a:r>
              <a:rPr lang="en-US" sz="3600" b="1" dirty="0">
                <a:solidFill>
                  <a:srgbClr val="3366FF"/>
                </a:solidFill>
              </a:rPr>
              <a:t> </a:t>
            </a:r>
            <a:r>
              <a:rPr lang="el-GR" sz="3600" b="1" dirty="0">
                <a:solidFill>
                  <a:srgbClr val="3366FF"/>
                </a:solidFill>
              </a:rPr>
              <a:t>ε</a:t>
            </a:r>
            <a:r>
              <a:rPr lang="en-US" sz="3600" b="1" dirty="0" err="1">
                <a:solidFill>
                  <a:srgbClr val="3366FF"/>
                </a:solidFill>
              </a:rPr>
              <a:t>ντύ</a:t>
            </a:r>
            <a:r>
              <a:rPr lang="en-US" sz="3600" b="1" dirty="0">
                <a:solidFill>
                  <a:srgbClr val="3366FF"/>
                </a:solidFill>
              </a:rPr>
              <a:t>π</a:t>
            </a:r>
            <a:r>
              <a:rPr lang="en-US" sz="3600" b="1" dirty="0" err="1">
                <a:solidFill>
                  <a:srgbClr val="3366FF"/>
                </a:solidFill>
              </a:rPr>
              <a:t>ου</a:t>
            </a:r>
            <a:r>
              <a:rPr lang="en-US" sz="3600" b="1" dirty="0">
                <a:solidFill>
                  <a:srgbClr val="3366FF"/>
                </a:solidFill>
              </a:rPr>
              <a:t> α</a:t>
            </a:r>
            <a:r>
              <a:rPr lang="en-US" sz="3600" b="1" dirty="0" err="1">
                <a:solidFill>
                  <a:srgbClr val="3366FF"/>
                </a:solidFill>
              </a:rPr>
              <a:t>ν</a:t>
            </a:r>
            <a:r>
              <a:rPr lang="en-US" sz="3600" b="1" dirty="0">
                <a:solidFill>
                  <a:srgbClr val="3366FF"/>
                </a:solidFill>
              </a:rPr>
              <a:t>α</a:t>
            </a:r>
            <a:r>
              <a:rPr lang="en-US" sz="3600" b="1" dirty="0" err="1">
                <a:solidFill>
                  <a:srgbClr val="3366FF"/>
                </a:solidFill>
              </a:rPr>
              <a:t>στοχ</a:t>
            </a:r>
            <a:r>
              <a:rPr lang="en-US" sz="3600" b="1" dirty="0">
                <a:solidFill>
                  <a:srgbClr val="3366FF"/>
                </a:solidFill>
              </a:rPr>
              <a:t>α</a:t>
            </a:r>
            <a:r>
              <a:rPr lang="en-US" sz="3600" b="1" dirty="0" err="1">
                <a:solidFill>
                  <a:srgbClr val="3366FF"/>
                </a:solidFill>
              </a:rPr>
              <a:t>σμού</a:t>
            </a:r>
            <a:r>
              <a:rPr lang="en-US" sz="3600" b="1" dirty="0">
                <a:solidFill>
                  <a:srgbClr val="3366FF"/>
                </a:solidFill>
              </a:rPr>
              <a:t> </a:t>
            </a:r>
            <a:r>
              <a:rPr lang="en-US" sz="3600" b="1" dirty="0" err="1">
                <a:solidFill>
                  <a:srgbClr val="3366FF"/>
                </a:solidFill>
              </a:rPr>
              <a:t>με</a:t>
            </a:r>
            <a:r>
              <a:rPr lang="en-US" sz="3600" b="1" dirty="0">
                <a:solidFill>
                  <a:srgbClr val="3366FF"/>
                </a:solidFill>
              </a:rPr>
              <a:t> </a:t>
            </a:r>
            <a:r>
              <a:rPr lang="en-US" sz="3600" b="1" dirty="0" err="1">
                <a:solidFill>
                  <a:srgbClr val="3366FF"/>
                </a:solidFill>
              </a:rPr>
              <a:t>υ</a:t>
            </a:r>
            <a:r>
              <a:rPr lang="en-US" sz="3600" b="1" dirty="0">
                <a:solidFill>
                  <a:srgbClr val="3366FF"/>
                </a:solidFill>
              </a:rPr>
              <a:t>π</a:t>
            </a:r>
            <a:r>
              <a:rPr lang="en-US" sz="3600" b="1" dirty="0" err="1">
                <a:solidFill>
                  <a:srgbClr val="3366FF"/>
                </a:solidFill>
              </a:rPr>
              <a:t>ογρ</a:t>
            </a:r>
            <a:r>
              <a:rPr lang="en-US" sz="3600" b="1" dirty="0">
                <a:solidFill>
                  <a:srgbClr val="3366FF"/>
                </a:solidFill>
              </a:rPr>
              <a:t>α</a:t>
            </a:r>
            <a:r>
              <a:rPr lang="en-US" sz="3600" b="1" dirty="0" err="1">
                <a:solidFill>
                  <a:srgbClr val="3366FF"/>
                </a:solidFill>
              </a:rPr>
              <a:t>φή</a:t>
            </a:r>
            <a:r>
              <a:rPr lang="en-US" sz="3600" b="1" dirty="0">
                <a:solidFill>
                  <a:srgbClr val="3366FF"/>
                </a:solidFill>
              </a:rPr>
              <a:t> απ</a:t>
            </a:r>
            <a:r>
              <a:rPr lang="en-US" sz="3600" b="1" dirty="0" err="1">
                <a:solidFill>
                  <a:srgbClr val="3366FF"/>
                </a:solidFill>
              </a:rPr>
              <a:t>ό</a:t>
            </a:r>
            <a:r>
              <a:rPr lang="en-US" sz="3600" b="1" dirty="0">
                <a:solidFill>
                  <a:srgbClr val="3366FF"/>
                </a:solidFill>
              </a:rPr>
              <a:t> </a:t>
            </a:r>
            <a:r>
              <a:rPr lang="en-US" sz="3600" b="1" dirty="0" err="1">
                <a:solidFill>
                  <a:srgbClr val="3366FF"/>
                </a:solidFill>
              </a:rPr>
              <a:t>γονεις</a:t>
            </a:r>
            <a:r>
              <a:rPr lang="en-US" sz="3600" b="1" dirty="0">
                <a:solidFill>
                  <a:srgbClr val="3366FF"/>
                </a:solidFill>
              </a:rPr>
              <a:t>.</a:t>
            </a:r>
            <a:endParaRPr lang="en-US" sz="3600" dirty="0">
              <a:solidFill>
                <a:srgbClr val="3366FF"/>
              </a:solidFill>
            </a:endParaRPr>
          </a:p>
          <a:p>
            <a:r>
              <a:rPr lang="en-US" sz="3600" b="1" dirty="0" err="1">
                <a:solidFill>
                  <a:srgbClr val="660066"/>
                </a:solidFill>
              </a:rPr>
              <a:t>Γρ</a:t>
            </a:r>
            <a:r>
              <a:rPr lang="en-US" sz="3600" b="1" dirty="0">
                <a:solidFill>
                  <a:srgbClr val="660066"/>
                </a:solidFill>
              </a:rPr>
              <a:t>απ</a:t>
            </a:r>
            <a:r>
              <a:rPr lang="en-US" sz="3600" b="1" dirty="0" err="1">
                <a:solidFill>
                  <a:srgbClr val="660066"/>
                </a:solidFill>
              </a:rPr>
              <a:t>τή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ε</a:t>
            </a:r>
            <a:r>
              <a:rPr lang="en-US" sz="3600" b="1" dirty="0">
                <a:solidFill>
                  <a:srgbClr val="660066"/>
                </a:solidFill>
              </a:rPr>
              <a:t>π</a:t>
            </a:r>
            <a:r>
              <a:rPr lang="en-US" sz="3600" b="1" dirty="0" err="1">
                <a:solidFill>
                  <a:srgbClr val="660066"/>
                </a:solidFill>
              </a:rPr>
              <a:t>ί</a:t>
            </a:r>
            <a:r>
              <a:rPr lang="en-US" sz="3600" b="1" dirty="0">
                <a:solidFill>
                  <a:srgbClr val="660066"/>
                </a:solidFill>
              </a:rPr>
              <a:t>π</a:t>
            </a:r>
            <a:r>
              <a:rPr lang="en-US" sz="3600" b="1" dirty="0" err="1">
                <a:solidFill>
                  <a:srgbClr val="660066"/>
                </a:solidFill>
              </a:rPr>
              <a:t>ληξη</a:t>
            </a:r>
            <a:r>
              <a:rPr lang="en-US" sz="3600" b="1" dirty="0">
                <a:solidFill>
                  <a:srgbClr val="660066"/>
                </a:solidFill>
              </a:rPr>
              <a:t> απ</a:t>
            </a:r>
            <a:r>
              <a:rPr lang="en-US" sz="3600" b="1" dirty="0" err="1">
                <a:solidFill>
                  <a:srgbClr val="660066"/>
                </a:solidFill>
              </a:rPr>
              <a:t>ό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το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σχολείο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στο</a:t>
            </a:r>
            <a:r>
              <a:rPr lang="en-US" sz="3600" b="1" dirty="0">
                <a:solidFill>
                  <a:srgbClr val="660066"/>
                </a:solidFill>
              </a:rPr>
              <a:t> πα</a:t>
            </a:r>
            <a:r>
              <a:rPr lang="en-US" sz="3600" b="1" dirty="0" err="1">
                <a:solidFill>
                  <a:srgbClr val="660066"/>
                </a:solidFill>
              </a:rPr>
              <a:t>ιδί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με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την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υ</a:t>
            </a:r>
            <a:r>
              <a:rPr lang="en-US" sz="3600" b="1" dirty="0">
                <a:solidFill>
                  <a:srgbClr val="660066"/>
                </a:solidFill>
              </a:rPr>
              <a:t>π</a:t>
            </a:r>
            <a:r>
              <a:rPr lang="en-US" sz="3600" b="1" dirty="0" err="1">
                <a:solidFill>
                  <a:srgbClr val="660066"/>
                </a:solidFill>
              </a:rPr>
              <a:t>ογρ</a:t>
            </a:r>
            <a:r>
              <a:rPr lang="en-US" sz="3600" b="1" dirty="0">
                <a:solidFill>
                  <a:srgbClr val="660066"/>
                </a:solidFill>
              </a:rPr>
              <a:t>α</a:t>
            </a:r>
            <a:r>
              <a:rPr lang="en-US" sz="3600" b="1" dirty="0" err="1">
                <a:solidFill>
                  <a:srgbClr val="660066"/>
                </a:solidFill>
              </a:rPr>
              <a:t>φή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γονέ</a:t>
            </a:r>
            <a:r>
              <a:rPr lang="en-US" sz="3600" b="1" dirty="0">
                <a:solidFill>
                  <a:srgbClr val="660066"/>
                </a:solidFill>
              </a:rPr>
              <a:t>α/</a:t>
            </a:r>
            <a:r>
              <a:rPr lang="en-US" sz="3600" b="1" dirty="0" err="1">
                <a:solidFill>
                  <a:srgbClr val="660066"/>
                </a:solidFill>
              </a:rPr>
              <a:t>κηδεμόν</a:t>
            </a:r>
            <a:r>
              <a:rPr lang="en-US" sz="3600" b="1" dirty="0">
                <a:solidFill>
                  <a:srgbClr val="660066"/>
                </a:solidFill>
              </a:rPr>
              <a:t>α.</a:t>
            </a:r>
            <a:endParaRPr lang="en-US" sz="3600" dirty="0">
              <a:solidFill>
                <a:srgbClr val="660066"/>
              </a:solidFill>
            </a:endParaRPr>
          </a:p>
          <a:p>
            <a:r>
              <a:rPr lang="en-US" sz="3600" b="1" dirty="0" err="1">
                <a:solidFill>
                  <a:srgbClr val="FF0000"/>
                </a:solidFill>
              </a:rPr>
              <a:t>Τηλεφώνημ</a:t>
            </a:r>
            <a:r>
              <a:rPr lang="el-GR" sz="3600" b="1" dirty="0">
                <a:solidFill>
                  <a:srgbClr val="FF0000"/>
                </a:solidFill>
              </a:rPr>
              <a:t>α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στο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σ</a:t>
            </a:r>
            <a:r>
              <a:rPr lang="en-US" sz="3600" b="1" dirty="0">
                <a:solidFill>
                  <a:srgbClr val="FF0000"/>
                </a:solidFill>
              </a:rPr>
              <a:t>π</a:t>
            </a:r>
            <a:r>
              <a:rPr lang="en-US" sz="3600" b="1" dirty="0" err="1">
                <a:solidFill>
                  <a:srgbClr val="FF0000"/>
                </a:solidFill>
              </a:rPr>
              <a:t>ίτι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α</a:t>
            </a:r>
            <a:r>
              <a:rPr lang="en-US" sz="3600" dirty="0" err="1"/>
              <a:t>ν</a:t>
            </a:r>
            <a:r>
              <a:rPr lang="en-US" sz="3600" dirty="0"/>
              <a:t>α</a:t>
            </a:r>
            <a:r>
              <a:rPr lang="en-US" sz="3600" dirty="0" err="1"/>
              <a:t>φορά</a:t>
            </a:r>
            <a:r>
              <a:rPr lang="en-US" sz="3600" dirty="0"/>
              <a:t> </a:t>
            </a:r>
            <a:r>
              <a:rPr lang="en-US" sz="3600" dirty="0" err="1"/>
              <a:t>στην</a:t>
            </a:r>
            <a:r>
              <a:rPr lang="en-US" sz="3600" dirty="0"/>
              <a:t> </a:t>
            </a:r>
            <a:r>
              <a:rPr lang="en-US" sz="3600" dirty="0" err="1"/>
              <a:t>εμ</a:t>
            </a:r>
            <a:r>
              <a:rPr lang="en-US" sz="3600" dirty="0"/>
              <a:t>π</a:t>
            </a:r>
            <a:r>
              <a:rPr lang="en-US" sz="3600" dirty="0" err="1"/>
              <a:t>λοκή</a:t>
            </a:r>
            <a:r>
              <a:rPr lang="en-US" sz="3600" dirty="0"/>
              <a:t>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l-GR" sz="3600" dirty="0"/>
              <a:t>παιδιού </a:t>
            </a:r>
            <a:r>
              <a:rPr lang="en-US" sz="3600" dirty="0" err="1"/>
              <a:t>σε</a:t>
            </a:r>
            <a:r>
              <a:rPr lang="el-GR" sz="3600" dirty="0"/>
              <a:t> ρατσιστικό περιστατικό</a:t>
            </a:r>
            <a:r>
              <a:rPr lang="en-US" sz="3600" dirty="0"/>
              <a:t> </a:t>
            </a:r>
            <a:r>
              <a:rPr lang="en-US" sz="3600" dirty="0" err="1"/>
              <a:t>στην</a:t>
            </a:r>
            <a:r>
              <a:rPr lang="en-US" sz="3600" dirty="0"/>
              <a:t> πα</a:t>
            </a:r>
            <a:r>
              <a:rPr lang="en-US" sz="3600" dirty="0" err="1"/>
              <a:t>ρουσί</a:t>
            </a:r>
            <a:r>
              <a:rPr lang="en-US" sz="3600" dirty="0"/>
              <a:t>α </a:t>
            </a:r>
            <a:r>
              <a:rPr lang="en-US" sz="3600" dirty="0" err="1"/>
              <a:t>της</a:t>
            </a:r>
            <a:r>
              <a:rPr lang="en-US" sz="3600" dirty="0"/>
              <a:t> </a:t>
            </a:r>
            <a:r>
              <a:rPr lang="en-US" sz="3600" dirty="0" err="1"/>
              <a:t>διευθύντρι</a:t>
            </a:r>
            <a:r>
              <a:rPr lang="en-US" sz="3600" dirty="0"/>
              <a:t>α</a:t>
            </a:r>
            <a:r>
              <a:rPr lang="en-US" sz="3600" dirty="0" err="1"/>
              <a:t>ς</a:t>
            </a:r>
            <a:r>
              <a:rPr lang="en-US" sz="3600" dirty="0"/>
              <a:t> </a:t>
            </a:r>
            <a:r>
              <a:rPr lang="en-US" sz="3600" dirty="0" err="1"/>
              <a:t>ή</a:t>
            </a:r>
            <a:r>
              <a:rPr lang="en-US" sz="3600" dirty="0"/>
              <a:t> </a:t>
            </a:r>
            <a:r>
              <a:rPr lang="en-US" sz="3600" dirty="0" err="1"/>
              <a:t>της</a:t>
            </a:r>
            <a:r>
              <a:rPr lang="en-US" sz="3600" dirty="0"/>
              <a:t> </a:t>
            </a:r>
            <a:r>
              <a:rPr lang="en-US" sz="3600" dirty="0" err="1"/>
              <a:t>υ</a:t>
            </a:r>
            <a:r>
              <a:rPr lang="en-US" sz="3600" dirty="0"/>
              <a:t>π</a:t>
            </a:r>
            <a:r>
              <a:rPr lang="en-US" sz="3600" dirty="0" err="1"/>
              <a:t>εύθυνης</a:t>
            </a:r>
            <a:r>
              <a:rPr lang="en-US" sz="3600" dirty="0"/>
              <a:t> </a:t>
            </a:r>
            <a:r>
              <a:rPr lang="en-US" sz="3600" dirty="0" err="1"/>
              <a:t>εκ</a:t>
            </a:r>
            <a:r>
              <a:rPr lang="en-US" sz="3600" dirty="0"/>
              <a:t>πα</a:t>
            </a:r>
            <a:r>
              <a:rPr lang="en-US" sz="3600" dirty="0" err="1"/>
              <a:t>ιδευτικού</a:t>
            </a:r>
            <a:r>
              <a:rPr lang="en-US" sz="3600" dirty="0"/>
              <a:t>.</a:t>
            </a:r>
          </a:p>
          <a:p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Υ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π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οχρεωτική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εκτέλεση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κοινωφελούς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εργ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α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σί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α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ς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/>
              <a:t>π</a:t>
            </a:r>
            <a:r>
              <a:rPr lang="en-US" sz="3600" dirty="0" err="1"/>
              <a:t>ρος</a:t>
            </a:r>
            <a:r>
              <a:rPr lang="en-US" sz="3600" dirty="0"/>
              <a:t> </a:t>
            </a:r>
            <a:r>
              <a:rPr lang="en-US" sz="3600" dirty="0" err="1"/>
              <a:t>όφελος</a:t>
            </a:r>
            <a:r>
              <a:rPr lang="en-US" sz="3600" dirty="0"/>
              <a:t> </a:t>
            </a:r>
            <a:r>
              <a:rPr lang="en-US" sz="3600" dirty="0" err="1"/>
              <a:t>της</a:t>
            </a:r>
            <a:r>
              <a:rPr lang="en-US" sz="3600" dirty="0"/>
              <a:t> </a:t>
            </a:r>
            <a:r>
              <a:rPr lang="en-US" sz="3600" dirty="0" err="1"/>
              <a:t>σχολικής</a:t>
            </a:r>
            <a:r>
              <a:rPr lang="en-US" sz="3600" dirty="0"/>
              <a:t> </a:t>
            </a:r>
            <a:r>
              <a:rPr lang="en-US" sz="3600" dirty="0" err="1"/>
              <a:t>κοινότητ</a:t>
            </a:r>
            <a:r>
              <a:rPr lang="en-US" sz="3600" dirty="0"/>
              <a:t>α</a:t>
            </a:r>
            <a:r>
              <a:rPr lang="en-US" sz="3600" dirty="0" err="1"/>
              <a:t>ς</a:t>
            </a:r>
            <a:r>
              <a:rPr lang="en-US" sz="3600" dirty="0"/>
              <a:t>. </a:t>
            </a:r>
            <a:r>
              <a:rPr lang="en-US" sz="3600" dirty="0" err="1"/>
              <a:t>Η</a:t>
            </a:r>
            <a:r>
              <a:rPr lang="en-US" sz="3600" dirty="0"/>
              <a:t> </a:t>
            </a:r>
            <a:r>
              <a:rPr lang="en-US" sz="3600" dirty="0" err="1"/>
              <a:t>εργ</a:t>
            </a:r>
            <a:r>
              <a:rPr lang="en-US" sz="3600" dirty="0"/>
              <a:t>α</a:t>
            </a:r>
            <a:r>
              <a:rPr lang="en-US" sz="3600" dirty="0" err="1"/>
              <a:t>σί</a:t>
            </a:r>
            <a:r>
              <a:rPr lang="en-US" sz="3600" dirty="0"/>
              <a:t>α π</a:t>
            </a:r>
            <a:r>
              <a:rPr lang="en-US" sz="3600" dirty="0" err="1"/>
              <a:t>ρ</a:t>
            </a:r>
            <a:r>
              <a:rPr lang="en-US" sz="3600" dirty="0"/>
              <a:t>α</a:t>
            </a:r>
            <a:r>
              <a:rPr lang="en-US" sz="3600" dirty="0" err="1"/>
              <a:t>γμ</a:t>
            </a:r>
            <a:r>
              <a:rPr lang="en-US" sz="3600" dirty="0"/>
              <a:t>α</a:t>
            </a:r>
            <a:r>
              <a:rPr lang="en-US" sz="3600" dirty="0" err="1"/>
              <a:t>το</a:t>
            </a:r>
            <a:r>
              <a:rPr lang="en-US" sz="3600" dirty="0"/>
              <a:t>π</a:t>
            </a:r>
            <a:r>
              <a:rPr lang="en-US" sz="3600" dirty="0" err="1"/>
              <a:t>οιείτ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τά</a:t>
            </a:r>
            <a:r>
              <a:rPr lang="en-US" sz="3600" dirty="0"/>
              <a:t> </a:t>
            </a:r>
            <a:r>
              <a:rPr lang="en-US" sz="3600" dirty="0" err="1"/>
              <a:t>τη</a:t>
            </a:r>
            <a:r>
              <a:rPr lang="en-US" sz="3600" dirty="0"/>
              <a:t> </a:t>
            </a:r>
            <a:r>
              <a:rPr lang="en-US" sz="3600" dirty="0" err="1"/>
              <a:t>διάρκει</a:t>
            </a:r>
            <a:r>
              <a:rPr lang="en-US" sz="3600" dirty="0"/>
              <a:t>α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σχολείου</a:t>
            </a:r>
            <a:r>
              <a:rPr lang="en-US" sz="3600" dirty="0"/>
              <a:t>, </a:t>
            </a:r>
            <a:r>
              <a:rPr lang="en-US" sz="3600" dirty="0" err="1"/>
              <a:t>στ</a:t>
            </a:r>
            <a:r>
              <a:rPr lang="en-US" sz="3600" dirty="0"/>
              <a:t>α π</a:t>
            </a:r>
            <a:r>
              <a:rPr lang="en-US" sz="3600" dirty="0" err="1"/>
              <a:t>λ</a:t>
            </a:r>
            <a:r>
              <a:rPr lang="en-US" sz="3600" dirty="0"/>
              <a:t>α</a:t>
            </a:r>
            <a:r>
              <a:rPr lang="en-US" sz="3600" dirty="0" err="1"/>
              <a:t>ίσι</a:t>
            </a:r>
            <a:r>
              <a:rPr lang="en-US" sz="3600" dirty="0"/>
              <a:t>α </a:t>
            </a:r>
            <a:r>
              <a:rPr lang="en-US" sz="3600" dirty="0" err="1"/>
              <a:t>των</a:t>
            </a:r>
            <a:r>
              <a:rPr lang="en-US" sz="3600" dirty="0"/>
              <a:t> </a:t>
            </a:r>
            <a:r>
              <a:rPr lang="en-US" sz="3600" dirty="0" err="1"/>
              <a:t>συνηθισμένων</a:t>
            </a:r>
            <a:r>
              <a:rPr lang="en-US" sz="3600" dirty="0"/>
              <a:t> </a:t>
            </a:r>
            <a:r>
              <a:rPr lang="en-US" sz="3600" dirty="0" err="1"/>
              <a:t>δρ</a:t>
            </a:r>
            <a:r>
              <a:rPr lang="en-US" sz="3600" dirty="0"/>
              <a:t>α</a:t>
            </a:r>
            <a:r>
              <a:rPr lang="en-US" sz="3600" dirty="0" err="1"/>
              <a:t>στηριοτήτων</a:t>
            </a:r>
            <a:r>
              <a:rPr lang="en-US" sz="3600" dirty="0"/>
              <a:t> π</a:t>
            </a:r>
            <a:r>
              <a:rPr lang="en-US" sz="3600" dirty="0" err="1"/>
              <a:t>ου</a:t>
            </a:r>
            <a:r>
              <a:rPr lang="en-US" sz="3600" dirty="0"/>
              <a:t> α</a:t>
            </a:r>
            <a:r>
              <a:rPr lang="en-US" sz="3600" dirty="0" err="1"/>
              <a:t>ν</a:t>
            </a:r>
            <a:r>
              <a:rPr lang="en-US" sz="3600" dirty="0"/>
              <a:t>α</a:t>
            </a:r>
            <a:r>
              <a:rPr lang="en-US" sz="3600" dirty="0" err="1"/>
              <a:t>λ</a:t>
            </a:r>
            <a:r>
              <a:rPr lang="en-US" sz="3600" dirty="0"/>
              <a:t>αμβ</a:t>
            </a:r>
            <a:r>
              <a:rPr lang="en-US" sz="3600" dirty="0" err="1"/>
              <a:t>άνουν</a:t>
            </a:r>
            <a:r>
              <a:rPr lang="en-US" sz="3600" dirty="0"/>
              <a:t> </a:t>
            </a:r>
            <a:r>
              <a:rPr lang="en-US" sz="3600" dirty="0" err="1"/>
              <a:t>τ</a:t>
            </a:r>
            <a:r>
              <a:rPr lang="en-US" sz="3600" dirty="0"/>
              <a:t>α πα</a:t>
            </a:r>
            <a:r>
              <a:rPr lang="en-US" sz="3600" dirty="0" err="1"/>
              <a:t>ιδιά</a:t>
            </a:r>
            <a:r>
              <a:rPr lang="en-US" sz="3600" dirty="0"/>
              <a:t> (π.</a:t>
            </a:r>
            <a:r>
              <a:rPr lang="en-US" sz="3600" dirty="0" err="1"/>
              <a:t>χ</a:t>
            </a:r>
            <a:r>
              <a:rPr lang="en-US" sz="3600" dirty="0"/>
              <a:t>. α</a:t>
            </a:r>
            <a:r>
              <a:rPr lang="en-US" sz="3600" dirty="0" err="1"/>
              <a:t>φ</a:t>
            </a:r>
            <a:r>
              <a:rPr lang="en-US" sz="3600" dirty="0"/>
              <a:t>α</a:t>
            </a:r>
            <a:r>
              <a:rPr lang="en-US" sz="3600" dirty="0" err="1"/>
              <a:t>ίρεση</a:t>
            </a:r>
            <a:r>
              <a:rPr lang="en-US" sz="3600" dirty="0"/>
              <a:t> α</a:t>
            </a:r>
            <a:r>
              <a:rPr lang="en-US" sz="3600" dirty="0" err="1"/>
              <a:t>ν</a:t>
            </a:r>
            <a:r>
              <a:rPr lang="en-US" sz="3600" dirty="0"/>
              <a:t>α</a:t>
            </a:r>
            <a:r>
              <a:rPr lang="en-US" sz="3600" dirty="0" err="1"/>
              <a:t>ρτήσεων</a:t>
            </a:r>
            <a:r>
              <a:rPr lang="en-US" sz="3600" dirty="0"/>
              <a:t>/</a:t>
            </a:r>
            <a:r>
              <a:rPr lang="en-US" sz="3600" dirty="0" err="1"/>
              <a:t>συνθημάτων</a:t>
            </a:r>
            <a:r>
              <a:rPr lang="en-US" sz="3600" dirty="0"/>
              <a:t>/ </a:t>
            </a:r>
            <a:r>
              <a:rPr lang="en-US" sz="3600" dirty="0" err="1"/>
              <a:t>γκράφιτι</a:t>
            </a:r>
            <a:r>
              <a:rPr lang="en-US" sz="3600" dirty="0"/>
              <a:t>, β</a:t>
            </a:r>
            <a:r>
              <a:rPr lang="en-US" sz="3600" dirty="0" err="1"/>
              <a:t>ελτίωση</a:t>
            </a:r>
            <a:r>
              <a:rPr lang="en-US" sz="3600" dirty="0"/>
              <a:t>/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θ</a:t>
            </a:r>
            <a:r>
              <a:rPr lang="en-US" sz="3600" dirty="0"/>
              <a:t>α</a:t>
            </a:r>
            <a:r>
              <a:rPr lang="en-US" sz="3600" dirty="0" err="1"/>
              <a:t>ριότητ</a:t>
            </a:r>
            <a:r>
              <a:rPr lang="en-US" sz="3600" dirty="0"/>
              <a:t>α </a:t>
            </a:r>
            <a:r>
              <a:rPr lang="en-US" sz="3600" dirty="0" err="1"/>
              <a:t>κά</a:t>
            </a:r>
            <a:r>
              <a:rPr lang="en-US" sz="3600" dirty="0"/>
              <a:t>π</a:t>
            </a:r>
            <a:r>
              <a:rPr lang="en-US" sz="3600" dirty="0" err="1"/>
              <a:t>οιου</a:t>
            </a:r>
            <a:r>
              <a:rPr lang="en-US" sz="3600" dirty="0"/>
              <a:t> </a:t>
            </a:r>
            <a:r>
              <a:rPr lang="en-US" sz="3600" dirty="0" err="1"/>
              <a:t>σχολικού</a:t>
            </a:r>
            <a:r>
              <a:rPr lang="en-US" sz="3600" dirty="0"/>
              <a:t> </a:t>
            </a:r>
            <a:r>
              <a:rPr lang="en-US" sz="3600" dirty="0" err="1"/>
              <a:t>χώρου</a:t>
            </a:r>
            <a:r>
              <a:rPr lang="en-US" sz="3600" dirty="0"/>
              <a:t> </a:t>
            </a:r>
            <a:r>
              <a:rPr lang="en-US" sz="3600" dirty="0" err="1"/>
              <a:t>ή</a:t>
            </a:r>
            <a:r>
              <a:rPr lang="en-US" sz="3600" dirty="0"/>
              <a:t> </a:t>
            </a:r>
            <a:r>
              <a:rPr lang="en-US" sz="3600" dirty="0" err="1"/>
              <a:t>άλλη</a:t>
            </a:r>
            <a:r>
              <a:rPr lang="en-US" sz="3600" dirty="0"/>
              <a:t> </a:t>
            </a:r>
            <a:r>
              <a:rPr lang="en-US" sz="3600" dirty="0" err="1"/>
              <a:t>εργ</a:t>
            </a:r>
            <a:r>
              <a:rPr lang="en-US" sz="3600" dirty="0"/>
              <a:t>α</a:t>
            </a:r>
            <a:r>
              <a:rPr lang="en-US" sz="3600" dirty="0" err="1"/>
              <a:t>σί</a:t>
            </a:r>
            <a:r>
              <a:rPr lang="en-US" sz="3600" dirty="0"/>
              <a:t>α)</a:t>
            </a:r>
          </a:p>
          <a:p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Α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π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οζημίωση</a:t>
            </a:r>
            <a:r>
              <a:rPr lang="en-US" sz="3600" dirty="0"/>
              <a:t> </a:t>
            </a:r>
            <a:r>
              <a:rPr lang="en-US" sz="3600" dirty="0" err="1"/>
              <a:t>γι</a:t>
            </a:r>
            <a:r>
              <a:rPr lang="en-US" sz="3600" dirty="0"/>
              <a:t>α </a:t>
            </a:r>
            <a:r>
              <a:rPr lang="en-US" sz="3600" dirty="0" err="1"/>
              <a:t>φθορά</a:t>
            </a:r>
            <a:r>
              <a:rPr lang="en-US" sz="3600" dirty="0"/>
              <a:t> π</a:t>
            </a:r>
            <a:r>
              <a:rPr lang="en-US" sz="3600" dirty="0" err="1"/>
              <a:t>εριουσί</a:t>
            </a:r>
            <a:r>
              <a:rPr lang="en-US" sz="3600" dirty="0"/>
              <a:t>α</a:t>
            </a:r>
            <a:r>
              <a:rPr lang="en-US" sz="3600" dirty="0" err="1"/>
              <a:t>ς</a:t>
            </a:r>
            <a:r>
              <a:rPr lang="en-US" sz="3600" dirty="0"/>
              <a:t>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σχολείου</a:t>
            </a:r>
            <a:r>
              <a:rPr lang="en-US" sz="3600" dirty="0"/>
              <a:t> </a:t>
            </a:r>
            <a:r>
              <a:rPr lang="en-US" sz="3600" dirty="0" err="1"/>
              <a:t>ή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άλλων</a:t>
            </a:r>
            <a:r>
              <a:rPr lang="en-US" sz="3600" dirty="0"/>
              <a:t>.</a:t>
            </a:r>
          </a:p>
          <a:p>
            <a:r>
              <a:rPr lang="en-US" sz="3600" b="1" dirty="0" err="1">
                <a:solidFill>
                  <a:srgbClr val="0000FF"/>
                </a:solidFill>
              </a:rPr>
              <a:t>Συζητήσεις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με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τ</a:t>
            </a:r>
            <a:r>
              <a:rPr lang="en-US" sz="3600" b="1" dirty="0">
                <a:solidFill>
                  <a:srgbClr val="0000FF"/>
                </a:solidFill>
              </a:rPr>
              <a:t>α </a:t>
            </a:r>
            <a:r>
              <a:rPr lang="en-US" sz="3600" b="1" dirty="0" err="1">
                <a:solidFill>
                  <a:srgbClr val="0000FF"/>
                </a:solidFill>
              </a:rPr>
              <a:t>εμ</a:t>
            </a:r>
            <a:r>
              <a:rPr lang="en-US" sz="3600" b="1" dirty="0">
                <a:solidFill>
                  <a:srgbClr val="0000FF"/>
                </a:solidFill>
              </a:rPr>
              <a:t>π</a:t>
            </a:r>
            <a:r>
              <a:rPr lang="en-US" sz="3600" b="1" dirty="0" err="1">
                <a:solidFill>
                  <a:srgbClr val="0000FF"/>
                </a:solidFill>
              </a:rPr>
              <a:t>λεκόμεν</a:t>
            </a:r>
            <a:r>
              <a:rPr lang="en-US" sz="3600" b="1" dirty="0">
                <a:solidFill>
                  <a:srgbClr val="0000FF"/>
                </a:solidFill>
              </a:rPr>
              <a:t>α πα</a:t>
            </a:r>
            <a:r>
              <a:rPr lang="en-US" sz="3600" b="1" dirty="0" err="1">
                <a:solidFill>
                  <a:srgbClr val="0000FF"/>
                </a:solidFill>
              </a:rPr>
              <a:t>ιδι</a:t>
            </a:r>
            <a:r>
              <a:rPr lang="en-US" sz="3600" b="1" dirty="0">
                <a:solidFill>
                  <a:srgbClr val="0000FF"/>
                </a:solidFill>
              </a:rPr>
              <a:t>ά </a:t>
            </a:r>
            <a:r>
              <a:rPr lang="en-US" sz="3600" b="1" dirty="0" err="1">
                <a:solidFill>
                  <a:srgbClr val="0000FF"/>
                </a:solidFill>
              </a:rPr>
              <a:t>κ</a:t>
            </a:r>
            <a:r>
              <a:rPr lang="en-US" sz="3600" b="1" dirty="0">
                <a:solidFill>
                  <a:srgbClr val="0000FF"/>
                </a:solidFill>
              </a:rPr>
              <a:t>α</a:t>
            </a:r>
            <a:r>
              <a:rPr lang="en-US" sz="3600" b="1" dirty="0" err="1">
                <a:solidFill>
                  <a:srgbClr val="0000FF"/>
                </a:solidFill>
              </a:rPr>
              <a:t>ι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τις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οικογένειές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τους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dirty="0" err="1"/>
              <a:t>μετ</a:t>
            </a:r>
            <a:r>
              <a:rPr lang="en-US" sz="3600" dirty="0"/>
              <a:t>ά απ</a:t>
            </a:r>
            <a:r>
              <a:rPr lang="en-US" sz="3600" dirty="0" err="1"/>
              <a:t>ο</a:t>
            </a:r>
            <a:r>
              <a:rPr lang="en-US" sz="3600" dirty="0"/>
              <a:t>́ π</a:t>
            </a:r>
            <a:r>
              <a:rPr lang="en-US" sz="3600" dirty="0" err="1"/>
              <a:t>ρόσκληση</a:t>
            </a:r>
            <a:r>
              <a:rPr lang="en-US" sz="3600" dirty="0"/>
              <a:t>́ </a:t>
            </a:r>
            <a:r>
              <a:rPr lang="en-US" sz="3600" dirty="0" err="1"/>
              <a:t>τους</a:t>
            </a:r>
            <a:r>
              <a:rPr lang="en-US" sz="3600" dirty="0"/>
              <a:t> </a:t>
            </a:r>
            <a:r>
              <a:rPr lang="en-US" sz="3600" dirty="0" err="1"/>
              <a:t>στο</a:t>
            </a:r>
            <a:r>
              <a:rPr lang="en-US" sz="3600" dirty="0"/>
              <a:t> </a:t>
            </a:r>
            <a:r>
              <a:rPr lang="en-US" sz="3600" dirty="0" err="1"/>
              <a:t>σχολείο</a:t>
            </a:r>
            <a:r>
              <a:rPr lang="en-US" sz="3600" dirty="0"/>
              <a:t>, </a:t>
            </a:r>
            <a:r>
              <a:rPr lang="en-US" sz="3600" dirty="0" err="1"/>
              <a:t>σε</a:t>
            </a:r>
            <a:r>
              <a:rPr lang="en-US" sz="3600" dirty="0"/>
              <a:t> </a:t>
            </a:r>
            <a:r>
              <a:rPr lang="en-US" sz="3600" dirty="0" err="1"/>
              <a:t>ξεχωριστές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κοινές</a:t>
            </a:r>
            <a:r>
              <a:rPr lang="en-US" sz="3600" dirty="0"/>
              <a:t> </a:t>
            </a:r>
            <a:r>
              <a:rPr lang="en-US" sz="3600" dirty="0" err="1"/>
              <a:t>συν</a:t>
            </a:r>
            <a:r>
              <a:rPr lang="en-US" sz="3600" dirty="0"/>
              <a:t>α</a:t>
            </a:r>
            <a:r>
              <a:rPr lang="en-US" sz="3600" dirty="0" err="1"/>
              <a:t>ντήσεις</a:t>
            </a:r>
            <a:r>
              <a:rPr lang="en-US" sz="3600" dirty="0"/>
              <a:t> </a:t>
            </a:r>
            <a:r>
              <a:rPr lang="en-US" sz="3600" dirty="0" err="1"/>
              <a:t>στην</a:t>
            </a:r>
            <a:r>
              <a:rPr lang="en-US" sz="3600" dirty="0"/>
              <a:t> πα</a:t>
            </a:r>
            <a:r>
              <a:rPr lang="en-US" sz="3600" dirty="0" err="1"/>
              <a:t>ρουσι</a:t>
            </a:r>
            <a:r>
              <a:rPr lang="en-US" sz="3600" dirty="0"/>
              <a:t>́α </a:t>
            </a:r>
            <a:r>
              <a:rPr lang="en-US" sz="3600" dirty="0" err="1"/>
              <a:t>της</a:t>
            </a:r>
            <a:r>
              <a:rPr lang="en-US" sz="3600" dirty="0"/>
              <a:t>/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Υ</a:t>
            </a:r>
            <a:r>
              <a:rPr lang="en-US" sz="3600" dirty="0"/>
              <a:t>π</a:t>
            </a:r>
            <a:r>
              <a:rPr lang="en-US" sz="3600" dirty="0" err="1"/>
              <a:t>εύθυνης</a:t>
            </a:r>
            <a:r>
              <a:rPr lang="en-US" sz="3600" dirty="0"/>
              <a:t>/</a:t>
            </a:r>
            <a:r>
              <a:rPr lang="en-US" sz="3600" dirty="0" err="1"/>
              <a:t>ου</a:t>
            </a:r>
            <a:r>
              <a:rPr lang="en-US" sz="3600" dirty="0"/>
              <a:t> </a:t>
            </a:r>
            <a:r>
              <a:rPr lang="en-US" sz="3600" dirty="0" err="1"/>
              <a:t>Εκ</a:t>
            </a:r>
            <a:r>
              <a:rPr lang="en-US" sz="3600" dirty="0"/>
              <a:t>πα</a:t>
            </a:r>
            <a:r>
              <a:rPr lang="en-US" sz="3600" dirty="0" err="1"/>
              <a:t>ιδευτικου</a:t>
            </a:r>
            <a:r>
              <a:rPr lang="en-US" sz="3600" dirty="0"/>
              <a:t>́, </a:t>
            </a:r>
            <a:r>
              <a:rPr lang="en-US" sz="3600" dirty="0" err="1"/>
              <a:t>της</a:t>
            </a:r>
            <a:r>
              <a:rPr lang="en-US" sz="3600" dirty="0"/>
              <a:t> </a:t>
            </a:r>
            <a:r>
              <a:rPr lang="en-US" sz="3600" dirty="0" err="1"/>
              <a:t>Διεύθυνσης</a:t>
            </a:r>
            <a:r>
              <a:rPr lang="en-US" sz="3600" dirty="0"/>
              <a:t>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σχολείου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της</a:t>
            </a:r>
            <a:r>
              <a:rPr lang="en-US" sz="3600" dirty="0"/>
              <a:t>/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Εκ</a:t>
            </a:r>
            <a:r>
              <a:rPr lang="en-US" sz="3600" dirty="0"/>
              <a:t>πα</a:t>
            </a:r>
            <a:r>
              <a:rPr lang="en-US" sz="3600" dirty="0" err="1"/>
              <a:t>ιδευτικής</a:t>
            </a:r>
            <a:r>
              <a:rPr lang="en-US" sz="3600" dirty="0"/>
              <a:t>/</a:t>
            </a:r>
            <a:r>
              <a:rPr lang="en-US" sz="3600" dirty="0" err="1"/>
              <a:t>ου</a:t>
            </a:r>
            <a:r>
              <a:rPr lang="en-US" sz="3600" dirty="0"/>
              <a:t>́ </a:t>
            </a:r>
            <a:r>
              <a:rPr lang="en-US" sz="3600" dirty="0" err="1"/>
              <a:t>Ψυχολόγου</a:t>
            </a:r>
            <a:r>
              <a:rPr lang="en-US" sz="3600" dirty="0"/>
              <a:t> α</a:t>
            </a:r>
            <a:r>
              <a:rPr lang="en-US" sz="3600" dirty="0" err="1"/>
              <a:t>ν</a:t>
            </a:r>
            <a:r>
              <a:rPr lang="en-US" sz="3600" dirty="0"/>
              <a:t> </a:t>
            </a:r>
            <a:r>
              <a:rPr lang="en-US" sz="3600" dirty="0" err="1"/>
              <a:t>χρει</a:t>
            </a:r>
            <a:r>
              <a:rPr lang="en-US" sz="3600" dirty="0"/>
              <a:t>ά</a:t>
            </a:r>
            <a:r>
              <a:rPr lang="en-US" sz="3600" dirty="0" err="1"/>
              <a:t>ζετ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. </a:t>
            </a:r>
          </a:p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Στέρηση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συμμετοχής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/>
              <a:t>σε</a:t>
            </a:r>
            <a:r>
              <a:rPr lang="en-US" sz="3600" dirty="0"/>
              <a:t> </a:t>
            </a:r>
            <a:r>
              <a:rPr lang="en-US" sz="3600" dirty="0" err="1"/>
              <a:t>ενδοσχολικές</a:t>
            </a:r>
            <a:r>
              <a:rPr lang="en-US" sz="3600" dirty="0"/>
              <a:t> </a:t>
            </a:r>
            <a:r>
              <a:rPr lang="en-US" sz="3600" dirty="0" err="1"/>
              <a:t>εκδηλώσεις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α</a:t>
            </a:r>
            <a:r>
              <a:rPr lang="en-US" sz="3600" dirty="0" err="1"/>
              <a:t>θλο</a:t>
            </a:r>
            <a:r>
              <a:rPr lang="en-US" sz="3600" dirty="0"/>
              <a:t>πα</a:t>
            </a:r>
            <a:r>
              <a:rPr lang="en-US" sz="3600" dirty="0" err="1"/>
              <a:t>ιδιές</a:t>
            </a:r>
            <a:r>
              <a:rPr lang="en-US" sz="3600" dirty="0"/>
              <a:t> </a:t>
            </a:r>
            <a:r>
              <a:rPr lang="en-US" sz="3600" dirty="0" err="1"/>
              <a:t>εντός</a:t>
            </a:r>
            <a:r>
              <a:rPr lang="en-US" sz="3600" dirty="0"/>
              <a:t>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σχολείου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θώς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σε</a:t>
            </a:r>
            <a:r>
              <a:rPr lang="en-US" sz="3600" dirty="0"/>
              <a:t> </a:t>
            </a:r>
            <a:r>
              <a:rPr lang="en-US" sz="3600" dirty="0" err="1"/>
              <a:t>άλλες</a:t>
            </a:r>
            <a:r>
              <a:rPr lang="en-US" sz="3600" dirty="0"/>
              <a:t> </a:t>
            </a:r>
            <a:r>
              <a:rPr lang="en-US" sz="3600" dirty="0" err="1"/>
              <a:t>ενδοσχολικές</a:t>
            </a:r>
            <a:r>
              <a:rPr lang="en-US" sz="3600" dirty="0"/>
              <a:t> </a:t>
            </a:r>
            <a:r>
              <a:rPr lang="en-US" sz="3600" dirty="0" err="1"/>
              <a:t>δρ</a:t>
            </a:r>
            <a:r>
              <a:rPr lang="en-US" sz="3600" dirty="0"/>
              <a:t>α</a:t>
            </a:r>
            <a:r>
              <a:rPr lang="en-US" sz="3600" dirty="0" err="1"/>
              <a:t>στηριότητες</a:t>
            </a:r>
            <a:r>
              <a:rPr lang="en-US" sz="3600" dirty="0"/>
              <a:t> </a:t>
            </a:r>
            <a:r>
              <a:rPr lang="en-US" sz="3600" dirty="0" err="1"/>
              <a:t>γι</a:t>
            </a:r>
            <a:r>
              <a:rPr lang="en-US" sz="3600" dirty="0"/>
              <a:t>α </a:t>
            </a:r>
            <a:r>
              <a:rPr lang="en-US" sz="3600" dirty="0" err="1"/>
              <a:t>μί</a:t>
            </a:r>
            <a:r>
              <a:rPr lang="en-US" sz="3600" dirty="0"/>
              <a:t>α </a:t>
            </a:r>
            <a:r>
              <a:rPr lang="en-US" sz="3600" dirty="0" err="1"/>
              <a:t>μόνο</a:t>
            </a:r>
            <a:r>
              <a:rPr lang="en-US" sz="3600" dirty="0"/>
              <a:t> π</a:t>
            </a:r>
            <a:r>
              <a:rPr lang="en-US" sz="3600" dirty="0" err="1"/>
              <a:t>ερίοδο</a:t>
            </a:r>
            <a:r>
              <a:rPr lang="en-US" sz="3600" dirty="0"/>
              <a:t> απ</a:t>
            </a:r>
            <a:r>
              <a:rPr lang="en-US" sz="3600" dirty="0" err="1"/>
              <a:t>ό</a:t>
            </a:r>
            <a:r>
              <a:rPr lang="en-US" sz="3600" dirty="0"/>
              <a:t> </a:t>
            </a:r>
            <a:r>
              <a:rPr lang="en-US" sz="3600" dirty="0" err="1"/>
              <a:t>μι</a:t>
            </a:r>
            <a:r>
              <a:rPr lang="en-US" sz="3600" dirty="0"/>
              <a:t>α </a:t>
            </a:r>
            <a:r>
              <a:rPr lang="en-US" sz="3600" dirty="0" err="1"/>
              <a:t>μέχρι</a:t>
            </a:r>
            <a:r>
              <a:rPr lang="en-US" sz="3600" dirty="0"/>
              <a:t> </a:t>
            </a:r>
            <a:r>
              <a:rPr lang="en-US" sz="3600" dirty="0" err="1"/>
              <a:t>τριάντ</a:t>
            </a:r>
            <a:r>
              <a:rPr lang="en-US" sz="3600" dirty="0"/>
              <a:t>α </a:t>
            </a:r>
            <a:r>
              <a:rPr lang="en-US" sz="3600" dirty="0" err="1"/>
              <a:t>συνεχόμενες</a:t>
            </a:r>
            <a:r>
              <a:rPr lang="en-US" sz="3600" dirty="0"/>
              <a:t> </a:t>
            </a:r>
            <a:r>
              <a:rPr lang="en-US" sz="3600" dirty="0" err="1"/>
              <a:t>μέρες</a:t>
            </a:r>
            <a:r>
              <a:rPr lang="en-US" sz="3600" dirty="0"/>
              <a:t> </a:t>
            </a:r>
            <a:r>
              <a:rPr lang="en-US" sz="3600" dirty="0" err="1"/>
              <a:t>μέσ</a:t>
            </a:r>
            <a:r>
              <a:rPr lang="en-US" sz="3600" dirty="0"/>
              <a:t>α </a:t>
            </a:r>
            <a:r>
              <a:rPr lang="en-US" sz="3600" dirty="0" err="1"/>
              <a:t>στο</a:t>
            </a:r>
            <a:r>
              <a:rPr lang="en-US" sz="3600" dirty="0"/>
              <a:t> </a:t>
            </a:r>
            <a:r>
              <a:rPr lang="en-US" sz="3600" dirty="0" err="1"/>
              <a:t>ίδιο</a:t>
            </a:r>
            <a:r>
              <a:rPr lang="en-US" sz="3600" dirty="0"/>
              <a:t> </a:t>
            </a:r>
            <a:r>
              <a:rPr lang="en-US" sz="3600" dirty="0" err="1"/>
              <a:t>σχολικό</a:t>
            </a:r>
            <a:r>
              <a:rPr lang="en-US" sz="3600" dirty="0"/>
              <a:t> </a:t>
            </a:r>
            <a:r>
              <a:rPr lang="en-US" sz="3600" dirty="0" err="1"/>
              <a:t>έτος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82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iE6jka5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81" y="1479662"/>
            <a:ext cx="3620219" cy="51919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2868" y="267970"/>
            <a:ext cx="7856732" cy="5858193"/>
          </a:xfrm>
        </p:spPr>
        <p:txBody>
          <a:bodyPr>
            <a:normAutofit/>
          </a:bodyPr>
          <a:lstStyle/>
          <a:p>
            <a:r>
              <a:rPr lang="el-GR" b="1" dirty="0"/>
              <a:t>Αυτές οι </a:t>
            </a:r>
            <a:r>
              <a:rPr lang="el-GR" b="1" dirty="0">
                <a:solidFill>
                  <a:srgbClr val="008000"/>
                </a:solidFill>
              </a:rPr>
              <a:t>κυρώσεις /συνέπειες </a:t>
            </a:r>
            <a:r>
              <a:rPr lang="el-GR" b="1" dirty="0"/>
              <a:t>είναι απαραίτητες  όχι για να τιμωρούν άλλα για να </a:t>
            </a:r>
            <a:r>
              <a:rPr lang="el-GR" b="1" dirty="0">
                <a:solidFill>
                  <a:srgbClr val="FF0000"/>
                </a:solidFill>
              </a:rPr>
              <a:t>υπενθυμίζουν</a:t>
            </a:r>
            <a:r>
              <a:rPr lang="el-GR" b="1" dirty="0"/>
              <a:t> πως: </a:t>
            </a:r>
            <a:endParaRPr lang="en-US" b="1" dirty="0"/>
          </a:p>
          <a:p>
            <a:endParaRPr lang="el-GR" b="1" dirty="0"/>
          </a:p>
          <a:p>
            <a:pPr marL="0" indent="0">
              <a:buNone/>
            </a:pPr>
            <a:r>
              <a:rPr lang="en-US" dirty="0"/>
              <a:t> 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2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128" y="431084"/>
            <a:ext cx="7798472" cy="5695080"/>
          </a:xfrm>
        </p:spPr>
        <p:txBody>
          <a:bodyPr>
            <a:normAutofit lnSpcReduction="10000"/>
          </a:bodyPr>
          <a:lstStyle/>
          <a:p>
            <a:r>
              <a:rPr lang="el-GR" sz="5400" b="1" dirty="0">
                <a:solidFill>
                  <a:srgbClr val="000000"/>
                </a:solidFill>
              </a:rPr>
              <a:t>ΣΤΟ ΣΧΟΛΕΙΟ ΜΑΣ </a:t>
            </a:r>
            <a:r>
              <a:rPr lang="el-GR" sz="5400" b="1" dirty="0">
                <a:solidFill>
                  <a:srgbClr val="008000"/>
                </a:solidFill>
              </a:rPr>
              <a:t>ΠΡΟΣΤΑΤΕΥΟΥΜΕ ΤΟ ΔΙΚΑΙΩΜΑ ΟΛΩΝ ΤΩΝ ΠΑΙΔΙΩΝ ΣΤΗΝ</a:t>
            </a:r>
            <a:r>
              <a:rPr lang="el-GR" sz="5400" b="1" dirty="0">
                <a:solidFill>
                  <a:srgbClr val="FF0000"/>
                </a:solidFill>
              </a:rPr>
              <a:t> </a:t>
            </a:r>
            <a:r>
              <a:rPr lang="el-GR" sz="5400" b="1" dirty="0">
                <a:solidFill>
                  <a:srgbClr val="3366FF"/>
                </a:solidFill>
              </a:rPr>
              <a:t>ΕΛΕΥΘΕΡΙΑ</a:t>
            </a:r>
            <a:r>
              <a:rPr lang="el-GR" sz="5400" b="1" dirty="0"/>
              <a:t>,</a:t>
            </a:r>
            <a:r>
              <a:rPr lang="el-GR" sz="5400" b="1" dirty="0">
                <a:solidFill>
                  <a:srgbClr val="FF0000"/>
                </a:solidFill>
              </a:rPr>
              <a:t> </a:t>
            </a:r>
            <a:r>
              <a:rPr lang="el-GR" sz="5400" b="1" dirty="0">
                <a:solidFill>
                  <a:srgbClr val="000000"/>
                </a:solidFill>
              </a:rPr>
              <a:t>ΤΗΝ</a:t>
            </a:r>
            <a:r>
              <a:rPr lang="el-GR" sz="5400" b="1" dirty="0">
                <a:solidFill>
                  <a:srgbClr val="FF0000"/>
                </a:solidFill>
              </a:rPr>
              <a:t> </a:t>
            </a:r>
            <a:r>
              <a:rPr lang="el-GR" sz="5400" b="1" dirty="0">
                <a:solidFill>
                  <a:srgbClr val="FF6600"/>
                </a:solidFill>
              </a:rPr>
              <a:t>ΑΣΦΑΛΕΙΑ</a:t>
            </a:r>
            <a:r>
              <a:rPr lang="el-GR" sz="5400" b="1" dirty="0">
                <a:solidFill>
                  <a:srgbClr val="FF0000"/>
                </a:solidFill>
              </a:rPr>
              <a:t> </a:t>
            </a:r>
            <a:r>
              <a:rPr lang="el-GR" sz="5400" b="1" dirty="0"/>
              <a:t>ΚΑΙ ΤΗΝ </a:t>
            </a:r>
            <a:r>
              <a:rPr lang="el-GR" sz="5400" b="1" dirty="0">
                <a:solidFill>
                  <a:srgbClr val="FFFF00"/>
                </a:solidFill>
              </a:rPr>
              <a:t>ΑΞΙΟΠΡΕΠΕΙΑ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36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-to-chang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81" y="2726305"/>
            <a:ext cx="3987633" cy="4012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4782" y="291272"/>
            <a:ext cx="8054818" cy="583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	</a:t>
            </a:r>
            <a:r>
              <a:rPr lang="el-GR" sz="5400" b="1" dirty="0"/>
              <a:t>ΣΤΟ ΣΧΟΛΕΙΟ ΜΑΣ </a:t>
            </a:r>
            <a:r>
              <a:rPr lang="el-GR" sz="5400" b="1" dirty="0">
                <a:solidFill>
                  <a:srgbClr val="FF0000"/>
                </a:solidFill>
              </a:rPr>
              <a:t>Η ΒΙΑ 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l-GR" sz="5400" b="1" dirty="0">
                <a:solidFill>
                  <a:srgbClr val="FF0000"/>
                </a:solidFill>
              </a:rPr>
              <a:t>ΚΑΙ Ο ΡΑΤΣΙΣΜΟΣ ΔΕΝ </a:t>
            </a:r>
            <a:r>
              <a:rPr lang="en-US" sz="5400" b="1" dirty="0">
                <a:solidFill>
                  <a:srgbClr val="FF0000"/>
                </a:solidFill>
              </a:rPr>
              <a:t>				</a:t>
            </a:r>
            <a:r>
              <a:rPr lang="el-GR" sz="5400" b="1" dirty="0">
                <a:solidFill>
                  <a:srgbClr val="FF0000"/>
                </a:solidFill>
              </a:rPr>
              <a:t>ΕΧΟΥΝ ΘΕΣΗ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25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69" y="151461"/>
            <a:ext cx="9039131" cy="64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		</a:t>
            </a:r>
            <a:r>
              <a:rPr lang="el-GR" sz="6000" b="1" dirty="0"/>
              <a:t>ΟΛΟΙ ΛΕΜΕ ΟΧΙ ΣΤΟ </a:t>
            </a:r>
            <a:r>
              <a:rPr lang="en-US" sz="6000" b="1" dirty="0"/>
              <a:t>	</a:t>
            </a:r>
            <a:r>
              <a:rPr lang="el-GR" sz="6000" b="1" dirty="0"/>
              <a:t>ΡΑΤΣΙΣΜΟ ΚΑΙ ΣΤΗ ΒΙΑ!</a:t>
            </a:r>
            <a:endParaRPr lang="en-US" sz="6000" b="1" dirty="0"/>
          </a:p>
        </p:txBody>
      </p:sp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43" y="2016543"/>
            <a:ext cx="4049257" cy="4049257"/>
          </a:xfrm>
          <a:prstGeom prst="rect">
            <a:avLst/>
          </a:prstGeom>
        </p:spPr>
      </p:pic>
      <p:pic>
        <p:nvPicPr>
          <p:cNvPr id="6" name="Picture 5" descr="ed5057701f8e23319599cc334c600c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8" y="22558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03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2350" y="0"/>
            <a:ext cx="8121650" cy="6373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5400" b="1" dirty="0"/>
              <a:t>ΟΛΟΙ ΛΕΜΕ ΝΑΙ ΣΤΟ ΣΕΒΑΣΜΟ ΚΑΙ ΣΤΗ ΦΙΛΙΑ!!!</a:t>
            </a:r>
            <a:endParaRPr lang="en-US" sz="5400" b="1" dirty="0"/>
          </a:p>
        </p:txBody>
      </p:sp>
      <p:pic>
        <p:nvPicPr>
          <p:cNvPr id="4" name="Picture 3" descr="images-2 cop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50" y="2373141"/>
            <a:ext cx="5493601" cy="47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8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84" y="3742262"/>
            <a:ext cx="5834747" cy="29941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9930" y="459340"/>
            <a:ext cx="7729669" cy="3177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b="1" dirty="0">
                <a:solidFill>
                  <a:srgbClr val="008000"/>
                </a:solidFill>
              </a:rPr>
              <a:t>Είμαστε μεταξύ μας διαφορετικοί. </a:t>
            </a:r>
            <a:br>
              <a:rPr lang="el-GR" dirty="0"/>
            </a:br>
            <a:r>
              <a:rPr lang="el-GR" dirty="0"/>
              <a:t>Μπορεί να διαφέρουμε με πολλούς τρόπους: </a:t>
            </a:r>
            <a:endParaRPr lang="en-US" dirty="0"/>
          </a:p>
          <a:p>
            <a:pPr marL="0" indent="0" algn="just">
              <a:buNone/>
            </a:pPr>
            <a:r>
              <a:rPr lang="el-GR" dirty="0">
                <a:solidFill>
                  <a:srgbClr val="008000"/>
                </a:solidFill>
              </a:rPr>
              <a:t>εμφάνιση, </a:t>
            </a:r>
            <a:r>
              <a:rPr lang="el-GR" dirty="0">
                <a:solidFill>
                  <a:srgbClr val="FF6600"/>
                </a:solidFill>
              </a:rPr>
              <a:t>ηλικία</a:t>
            </a:r>
            <a:r>
              <a:rPr lang="el-GR" dirty="0"/>
              <a:t>,</a:t>
            </a:r>
            <a:r>
              <a:rPr lang="el-GR" dirty="0">
                <a:solidFill>
                  <a:srgbClr val="3366FF"/>
                </a:solidFill>
              </a:rPr>
              <a:t> φύλο</a:t>
            </a:r>
            <a:r>
              <a:rPr lang="el-GR" dirty="0"/>
              <a:t>, </a:t>
            </a:r>
            <a:r>
              <a:rPr lang="el-GR" dirty="0">
                <a:solidFill>
                  <a:schemeClr val="accent2"/>
                </a:solidFill>
              </a:rPr>
              <a:t>ενδιαφέροντα, </a:t>
            </a:r>
            <a:r>
              <a:rPr lang="el-GR" dirty="0">
                <a:solidFill>
                  <a:srgbClr val="3366FF"/>
                </a:solidFill>
              </a:rPr>
              <a:t>συνήθειες</a:t>
            </a:r>
            <a:r>
              <a:rPr lang="el-GR" dirty="0"/>
              <a:t>, </a:t>
            </a:r>
            <a:r>
              <a:rPr lang="el-GR" dirty="0">
                <a:solidFill>
                  <a:schemeClr val="accent2"/>
                </a:solidFill>
              </a:rPr>
              <a:t>χρώμα</a:t>
            </a:r>
            <a:r>
              <a:rPr lang="el-GR" dirty="0"/>
              <a:t>, </a:t>
            </a:r>
            <a:r>
              <a:rPr lang="el-GR" dirty="0">
                <a:solidFill>
                  <a:srgbClr val="FFFF00"/>
                </a:solidFill>
              </a:rPr>
              <a:t>θρησκεία,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εθνικότητα</a:t>
            </a:r>
            <a:r>
              <a:rPr lang="el-GR" dirty="0"/>
              <a:t>, </a:t>
            </a:r>
            <a:r>
              <a:rPr lang="el-GR" dirty="0">
                <a:solidFill>
                  <a:srgbClr val="000090"/>
                </a:solidFill>
              </a:rPr>
              <a:t>οικονομική κατάσταση </a:t>
            </a:r>
            <a:r>
              <a:rPr lang="el-GR" dirty="0"/>
              <a:t>κ.τ.λ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2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riendship Fore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338"/>
            <a:ext cx="9144000" cy="33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62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dness_win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91" y="2888889"/>
            <a:ext cx="2808198" cy="3744264"/>
          </a:xfrm>
          <a:prstGeom prst="rect">
            <a:avLst/>
          </a:prstGeom>
        </p:spPr>
      </p:pic>
      <p:pic>
        <p:nvPicPr>
          <p:cNvPr id="4" name="Picture 3" descr="925bfce9ae775ebcfaf1f9a9e7ff90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76" y="2888889"/>
            <a:ext cx="2809725" cy="3744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532714" cy="2713869"/>
          </a:xfrm>
        </p:spPr>
        <p:txBody>
          <a:bodyPr>
            <a:normAutofit/>
          </a:bodyPr>
          <a:lstStyle/>
          <a:p>
            <a:r>
              <a:rPr lang="el-GR" sz="5400" b="1" dirty="0"/>
              <a:t>ΣΥΜΠΕΡΙΦΕΡΣΟΥ ΜΕ </a:t>
            </a:r>
            <a:r>
              <a:rPr lang="el-GR" sz="5400" b="1" dirty="0">
                <a:solidFill>
                  <a:srgbClr val="FF0000"/>
                </a:solidFill>
              </a:rPr>
              <a:t>ΚΑΛΟΣΥΝΗ</a:t>
            </a:r>
            <a:r>
              <a:rPr lang="el-GR" sz="5400" b="1" dirty="0"/>
              <a:t>.</a:t>
            </a:r>
            <a:br>
              <a:rPr lang="el-GR" sz="5400" b="1" dirty="0"/>
            </a:br>
            <a:r>
              <a:rPr lang="el-GR" sz="5400" b="1" dirty="0"/>
              <a:t>ΕΙΝΑΙ ΜΕΤΑΔΟΤΙΚΗ!!!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41857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kindness_1902_wideweb__470x34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4" y="274638"/>
            <a:ext cx="8546089" cy="62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90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-clip-art-children-at-church-family-and-friends-clipart-cliparts-cdf9bds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89" y="186415"/>
            <a:ext cx="4882238" cy="1785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8327" y="325821"/>
            <a:ext cx="8444772" cy="6361615"/>
          </a:xfrm>
        </p:spPr>
        <p:txBody>
          <a:bodyPr>
            <a:normAutofit/>
          </a:bodyPr>
          <a:lstStyle/>
          <a:p>
            <a:br>
              <a:rPr lang="en-US" sz="3200" b="1" dirty="0">
                <a:solidFill>
                  <a:srgbClr val="008000"/>
                </a:solidFill>
              </a:rPr>
            </a:br>
            <a:br>
              <a:rPr lang="en-US" sz="3200" b="1" dirty="0">
                <a:solidFill>
                  <a:srgbClr val="008000"/>
                </a:solidFill>
              </a:rPr>
            </a:br>
            <a:r>
              <a:rPr lang="el-GR" sz="3200" b="1" dirty="0">
                <a:solidFill>
                  <a:srgbClr val="008000"/>
                </a:solidFill>
              </a:rPr>
              <a:t>Αυτή η διαφορετικότητα εμπλουτίζει τη ζωή μας. </a:t>
            </a:r>
            <a:br>
              <a:rPr lang="en-US" sz="3200" dirty="0"/>
            </a:br>
            <a:r>
              <a:rPr lang="el-GR" b="1" dirty="0">
                <a:solidFill>
                  <a:srgbClr val="FF0000"/>
                </a:solidFill>
              </a:rPr>
              <a:t>Ο καθένας με την παρουσία του προσφέρει κάτι μοναδικό στο σύνολο.</a:t>
            </a:r>
            <a:br>
              <a:rPr lang="el-GR" sz="3200" dirty="0"/>
            </a:br>
            <a:r>
              <a:rPr lang="el-GR" sz="3600" b="1" dirty="0">
                <a:solidFill>
                  <a:srgbClr val="3366FF"/>
                </a:solidFill>
              </a:rPr>
              <a:t>Αυτή η ποικιλία δημιουργεί δύναμη και ομορφιά</a:t>
            </a:r>
            <a:r>
              <a:rPr lang="el-GR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1778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371" y="4800599"/>
            <a:ext cx="8525843" cy="1616637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Η ΟΜΟΡΦΙΑ ΤΟΥ ΚΟΣΜΟΥ ΟΦΕΙΛΕΤΑΙ ΣΤΗ ΔΙΑΦΟΡΕΤΙΚΟΤΗΤΑ ΤΩΝ ΑΝΘΡΩΠΩΝ.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  <a:endParaRPr lang="en-US" dirty="0"/>
          </a:p>
        </p:txBody>
      </p:sp>
      <p:pic>
        <p:nvPicPr>
          <p:cNvPr id="4" name="Picture 3" descr="Macintosh HD:Users:Fani:Desktop:image.axd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57" y="162120"/>
            <a:ext cx="3891351" cy="5052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744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24" y="2651046"/>
            <a:ext cx="3213100" cy="252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Κάποιες φορές όμως η διαφορετικότητά μας μπορεί να δημιουργεί και εντάσεις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b="1" dirty="0"/>
              <a:t>	</a:t>
            </a:r>
            <a:r>
              <a:rPr lang="el-GR" b="1" dirty="0">
                <a:solidFill>
                  <a:srgbClr val="000000"/>
                </a:solidFill>
              </a:rPr>
              <a:t>Κάποτε μπορεί να συμπεριφερόμαστε με 	τρόπους που πληγώνουν τους άλλους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0000"/>
                </a:solidFill>
              </a:rPr>
              <a:t>		ή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0000"/>
                </a:solidFill>
              </a:rPr>
              <a:t>	Με τρόπους που καταπατούν τα 	δικαιώματά τους</a:t>
            </a:r>
          </a:p>
          <a:p>
            <a:pPr marL="0" indent="0">
              <a:buNone/>
            </a:pPr>
            <a:endParaRPr lang="el-GR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l-GR" b="1" dirty="0"/>
              <a:t>	</a:t>
            </a:r>
            <a:r>
              <a:rPr lang="el-GR" b="1" dirty="0">
                <a:solidFill>
                  <a:srgbClr val="3366FF"/>
                </a:solidFill>
              </a:rPr>
              <a:t>Αυτό είναι καλά να μας προβληματίσει...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22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79206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4302842"/>
            <a:ext cx="3030333" cy="3030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Η Διακήρυξη για τα Ανθρώπινα Δικαιώματα αναφέρει: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3869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FF6600"/>
                </a:solidFill>
              </a:rPr>
              <a:t>Άρθρο 1:</a:t>
            </a:r>
          </a:p>
          <a:p>
            <a:pPr marL="0" indent="0" algn="just">
              <a:buNone/>
            </a:pPr>
            <a:r>
              <a:rPr lang="el-GR" b="1" dirty="0"/>
              <a:t>	Όλοι οι άνθρωποι γεννιούνται </a:t>
            </a:r>
            <a:r>
              <a:rPr lang="el-GR" b="1" dirty="0">
                <a:solidFill>
                  <a:srgbClr val="008000"/>
                </a:solidFill>
              </a:rPr>
              <a:t>ελεύθεροι	</a:t>
            </a:r>
            <a:r>
              <a:rPr lang="el-GR" b="1" dirty="0"/>
              <a:t>και </a:t>
            </a:r>
            <a:r>
              <a:rPr lang="el-GR" b="1" dirty="0">
                <a:solidFill>
                  <a:srgbClr val="008000"/>
                </a:solidFill>
              </a:rPr>
              <a:t>ίσοι</a:t>
            </a:r>
            <a:r>
              <a:rPr lang="el-GR" b="1" dirty="0"/>
              <a:t> στην </a:t>
            </a:r>
            <a:r>
              <a:rPr lang="el-GR" b="1" dirty="0">
                <a:solidFill>
                  <a:srgbClr val="FF6600"/>
                </a:solidFill>
              </a:rPr>
              <a:t>αξιοπρέπεια</a:t>
            </a:r>
            <a:r>
              <a:rPr lang="el-GR" b="1" dirty="0"/>
              <a:t> και στα	</a:t>
            </a:r>
            <a:r>
              <a:rPr lang="el-GR" b="1" dirty="0">
                <a:solidFill>
                  <a:srgbClr val="FF6600"/>
                </a:solidFill>
              </a:rPr>
              <a:t>δικαιώματα</a:t>
            </a:r>
            <a:r>
              <a:rPr lang="el-GR" b="1" dirty="0"/>
              <a:t>.</a:t>
            </a:r>
          </a:p>
          <a:p>
            <a:pPr marL="0" indent="0" algn="just">
              <a:buNone/>
            </a:pPr>
            <a:r>
              <a:rPr lang="el-GR" b="1" dirty="0"/>
              <a:t>	Είναι προικισμένοι με</a:t>
            </a:r>
            <a:r>
              <a:rPr lang="el-GR" b="1" dirty="0">
                <a:solidFill>
                  <a:srgbClr val="3366FF"/>
                </a:solidFill>
              </a:rPr>
              <a:t> λογική </a:t>
            </a:r>
            <a:r>
              <a:rPr lang="el-GR" b="1" dirty="0"/>
              <a:t>και </a:t>
            </a:r>
            <a:r>
              <a:rPr lang="el-GR" b="1" dirty="0">
                <a:solidFill>
                  <a:srgbClr val="3366FF"/>
                </a:solidFill>
              </a:rPr>
              <a:t>συνείδηση</a:t>
            </a:r>
            <a:r>
              <a:rPr lang="el-GR" b="1" dirty="0"/>
              <a:t> 	και οφείλουν να συμπεριφέρονται μεταξύ 	τους με </a:t>
            </a:r>
            <a:r>
              <a:rPr lang="el-GR" b="1" dirty="0">
                <a:solidFill>
                  <a:srgbClr val="008000"/>
                </a:solidFill>
              </a:rPr>
              <a:t>πνεύμα αδελφοσύνης</a:t>
            </a:r>
            <a:r>
              <a:rPr lang="el-GR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828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_peace_rectangle_stic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65" y="3317951"/>
            <a:ext cx="3540049" cy="35400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0768" y="297220"/>
            <a:ext cx="7918832" cy="6471442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FF6600"/>
                </a:solidFill>
              </a:rPr>
              <a:t>Άρθρο 2:</a:t>
            </a:r>
          </a:p>
          <a:p>
            <a:pPr marL="0" indent="0" algn="just">
              <a:buNone/>
            </a:pPr>
            <a:r>
              <a:rPr lang="el-GR" b="1" dirty="0">
                <a:solidFill>
                  <a:schemeClr val="accent4"/>
                </a:solidFill>
              </a:rPr>
              <a:t> Όλοι οι άνθρωποι </a:t>
            </a:r>
            <a:r>
              <a:rPr lang="el-GR" b="1" dirty="0"/>
              <a:t>έχουν τα </a:t>
            </a:r>
            <a:r>
              <a:rPr lang="el-GR" b="1" dirty="0">
                <a:solidFill>
                  <a:srgbClr val="3366FF"/>
                </a:solidFill>
              </a:rPr>
              <a:t>ίδια δικαιώματα</a:t>
            </a:r>
            <a:r>
              <a:rPr lang="el-GR" b="1" dirty="0"/>
              <a:t> και τις </a:t>
            </a:r>
            <a:r>
              <a:rPr lang="el-GR" b="1" dirty="0">
                <a:solidFill>
                  <a:srgbClr val="FF6600"/>
                </a:solidFill>
              </a:rPr>
              <a:t>ίδιες ελευθερίες </a:t>
            </a:r>
            <a:r>
              <a:rPr lang="el-GR" b="1" dirty="0"/>
              <a:t>χωρίς καμία απολύτως διάκριση, ειδικότερα ως προς τη </a:t>
            </a:r>
            <a:r>
              <a:rPr lang="el-GR" b="1" dirty="0">
                <a:solidFill>
                  <a:srgbClr val="008000"/>
                </a:solidFill>
              </a:rPr>
              <a:t>φυλή, </a:t>
            </a:r>
            <a:r>
              <a:rPr lang="el-GR" b="1" dirty="0">
                <a:solidFill>
                  <a:srgbClr val="3366FF"/>
                </a:solidFill>
              </a:rPr>
              <a:t>το χρώμα</a:t>
            </a:r>
            <a:r>
              <a:rPr lang="el-GR" b="1" dirty="0"/>
              <a:t>, </a:t>
            </a:r>
            <a:r>
              <a:rPr lang="el-GR" b="1" dirty="0">
                <a:solidFill>
                  <a:srgbClr val="FFFF00"/>
                </a:solidFill>
              </a:rPr>
              <a:t>το φύλο, </a:t>
            </a:r>
            <a:r>
              <a:rPr lang="el-GR" b="1" dirty="0">
                <a:solidFill>
                  <a:srgbClr val="FF6600"/>
                </a:solidFill>
              </a:rPr>
              <a:t>τη γλώσσα, </a:t>
            </a:r>
            <a:r>
              <a:rPr lang="el-GR" b="1" dirty="0">
                <a:solidFill>
                  <a:srgbClr val="4BACC6"/>
                </a:solidFill>
              </a:rPr>
              <a:t>τη</a:t>
            </a:r>
            <a:r>
              <a:rPr lang="el-GR" b="1" dirty="0"/>
              <a:t> </a:t>
            </a:r>
            <a:r>
              <a:rPr lang="el-GR" b="1" dirty="0">
                <a:solidFill>
                  <a:schemeClr val="accent5"/>
                </a:solidFill>
              </a:rPr>
              <a:t>θρησκεία</a:t>
            </a:r>
            <a:r>
              <a:rPr lang="el-GR" b="1" dirty="0"/>
              <a:t> </a:t>
            </a:r>
            <a:r>
              <a:rPr lang="el-GR" b="1" dirty="0">
                <a:solidFill>
                  <a:srgbClr val="000090"/>
                </a:solidFill>
              </a:rPr>
              <a:t>ή οποιαδήποτε άλλη κατάσταση.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0090"/>
                </a:solidFill>
              </a:rPr>
              <a:t> 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8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16c7299c39b26a41471c70de802c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60" y="2304604"/>
            <a:ext cx="3675165" cy="42980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7790" y="283709"/>
            <a:ext cx="7891809" cy="6318969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	Άρθρο 3: </a:t>
            </a:r>
          </a:p>
          <a:p>
            <a:pPr marL="400050" lvl="1" indent="0" algn="just">
              <a:buNone/>
            </a:pPr>
            <a:r>
              <a:rPr lang="el-GR" sz="3600" b="1" dirty="0"/>
              <a:t>Κάθε άτομο έχει </a:t>
            </a:r>
            <a:r>
              <a:rPr lang="el-GR" sz="3600" b="1" dirty="0">
                <a:solidFill>
                  <a:srgbClr val="FF6600"/>
                </a:solidFill>
              </a:rPr>
              <a:t>δικαίωμα στη ζωή</a:t>
            </a:r>
            <a:r>
              <a:rPr lang="el-GR" sz="3600" b="1" dirty="0"/>
              <a:t>, </a:t>
            </a:r>
            <a:r>
              <a:rPr lang="el-GR" sz="3600" b="1" dirty="0">
                <a:solidFill>
                  <a:srgbClr val="008000"/>
                </a:solidFill>
              </a:rPr>
              <a:t>την ελευθερία </a:t>
            </a:r>
            <a:r>
              <a:rPr lang="el-GR" sz="3600" b="1" dirty="0"/>
              <a:t>και </a:t>
            </a:r>
            <a:r>
              <a:rPr lang="el-GR" sz="3600" b="1" dirty="0">
                <a:solidFill>
                  <a:srgbClr val="3366FF"/>
                </a:solidFill>
              </a:rPr>
              <a:t>την προσωπική του ασφάλεια.</a:t>
            </a:r>
            <a:endParaRPr lang="en-US" sz="3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6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1025</Words>
  <Application>Microsoft Macintosh PowerPoint</Application>
  <PresentationFormat>On-screen Show (4:3)</PresentationFormat>
  <Paragraphs>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ΟΧΙ ΣΤΟ ΡΑΤΣΙΣΜΟ ΚΑΙ ΣΤΗ ΒΙΑ! ΝΑΙ ΣΤΟ ΣΕΒΑΣΜΟ ΚΑΙ ΣΤΗ ΦΙΛΙΑ! </vt:lpstr>
      <vt:lpstr>PowerPoint Presentation</vt:lpstr>
      <vt:lpstr>PowerPoint Presentation</vt:lpstr>
      <vt:lpstr>  Αυτή η διαφορετικότητα εμπλουτίζει τη ζωή μας.  Ο καθένας με την παρουσία του προσφέρει κάτι μοναδικό στο σύνολο. Αυτή η ποικιλία δημιουργεί δύναμη και ομορφιά.</vt:lpstr>
      <vt:lpstr>Η ΟΜΟΡΦΙΑ ΤΟΥ ΚΟΣΜΟΥ ΟΦΕΙΛΕΤΑΙ ΣΤΗ ΔΙΑΦΟΡΕΤΙΚΟΤΗΤΑ ΤΩΝ ΑΝΘΡΩΠΩΝ.</vt:lpstr>
      <vt:lpstr>Κάποιες φορές όμως η διαφορετικότητά μας μπορεί να δημιουργεί και εντάσεις</vt:lpstr>
      <vt:lpstr>Η Διακήρυξη για τα Ανθρώπινα Δικαιώματα αναφέρει:</vt:lpstr>
      <vt:lpstr>PowerPoint Presentation</vt:lpstr>
      <vt:lpstr>PowerPoint Presentation</vt:lpstr>
      <vt:lpstr>     Εμείς εδώ στο σχολείο μας δε δεχόμαστε τις ρατσιστικές συμπεριφορές  </vt:lpstr>
      <vt:lpstr>Εμείς εδώ στο σχολείο μας δε δεχόμαστε τη βία. </vt:lpstr>
      <vt:lpstr>Λεκτική Βία</vt:lpstr>
      <vt:lpstr>Κοινωνική Βία</vt:lpstr>
      <vt:lpstr>Σωματική Βία</vt:lpstr>
      <vt:lpstr>Η βία πληγώνει την αυτοπεποίθηση, την αίσθηση ασφάλειας και την αίσθηση της αποδοχής ενός ατόμου ή ομάδας.</vt:lpstr>
      <vt:lpstr>PowerPoint Presentation</vt:lpstr>
      <vt:lpstr>ΚΑΝΕΝΑ ΕΙΔΟΣ ΒΙΑΣ ΔΕΝ ΕΙΝΑΙ ΑΠΟΔΕΧΤΟ ΣΤΟ ΣΧΟΛΕΙΟ ΜΑΣ</vt:lpstr>
      <vt:lpstr>   ΠΡΟΓΡΑΜΜΑ:  ΚΩΔΙΚΑΣ ΣΥΜΠΕΡΙΦΟΡΑΣ ΚΑΤΑ ΤΟΥ ΡΑΤΣΙΣΜΟΥ </vt:lpstr>
      <vt:lpstr>Τι σημαίνει αυτό:</vt:lpstr>
      <vt:lpstr>ΔΕΣΜΕΥΟΜΑΣΤΕ ΟΛΟΙ ΠΩΣ:</vt:lpstr>
      <vt:lpstr>PowerPoint Presentation</vt:lpstr>
      <vt:lpstr>Τι μπορεί να κάνει ένα άτομο όταν δέχεται ρατσιστική ή βίαιη συμπεριφορά:</vt:lpstr>
      <vt:lpstr> Όσα παιδιά συμπεριφέρονται βίαια ή ρατσιστικά απέναντι σε άλλους, θα έχουν κάποιες κυρώσεις.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ΣΥΜΠΕΡΙΦΕΡΣΟΥ ΜΕ ΚΑΛΟΣΥΝΗ. ΕΙΝΑΙ ΜΕΤΑΔΟΤΙΚΗ!!!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 ΣΧΟΛΕΙΟ ΜΑΣ ΛΕΜΕ ΟΧΙ ΣΤΟ ΡΑΤΣΙΣΜΟ ΚΑΙ ΣΤΗ ΒΙΑ</dc:title>
  <dc:creator>Sifis</dc:creator>
  <cp:lastModifiedBy>Βασιλική Χριστοδουλου</cp:lastModifiedBy>
  <cp:revision>46</cp:revision>
  <dcterms:created xsi:type="dcterms:W3CDTF">2016-01-23T10:01:51Z</dcterms:created>
  <dcterms:modified xsi:type="dcterms:W3CDTF">2021-01-26T10:15:52Z</dcterms:modified>
</cp:coreProperties>
</file>