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7" r:id="rId3"/>
    <p:sldId id="268" r:id="rId4"/>
    <p:sldId id="258" r:id="rId5"/>
    <p:sldId id="260" r:id="rId6"/>
    <p:sldId id="269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89803" autoAdjust="0"/>
  </p:normalViewPr>
  <p:slideViewPr>
    <p:cSldViewPr>
      <p:cViewPr varScale="1">
        <p:scale>
          <a:sx n="49" d="100"/>
          <a:sy n="49" d="100"/>
        </p:scale>
        <p:origin x="145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26C0E-8CE1-41B5-A34C-204F65189D94}" type="datetimeFigureOut">
              <a:rPr lang="el-GR" smtClean="0"/>
              <a:t>2/2/2021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5AFE3-B187-4B06-9442-D928E5ECD2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8428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5AFE3-B187-4B06-9442-D928E5ECD25E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6599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4545-5B6B-4C49-B5E8-10DF9B9E1510}" type="datetimeFigureOut">
              <a:rPr lang="el-GR" smtClean="0"/>
              <a:t>2/2/2021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722E-C4ED-4D89-9968-DAD5C4DC16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921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4545-5B6B-4C49-B5E8-10DF9B9E1510}" type="datetimeFigureOut">
              <a:rPr lang="el-GR" smtClean="0"/>
              <a:t>2/2/2021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722E-C4ED-4D89-9968-DAD5C4DC16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611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4545-5B6B-4C49-B5E8-10DF9B9E1510}" type="datetimeFigureOut">
              <a:rPr lang="el-GR" smtClean="0"/>
              <a:t>2/2/2021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722E-C4ED-4D89-9968-DAD5C4DC16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630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4545-5B6B-4C49-B5E8-10DF9B9E1510}" type="datetimeFigureOut">
              <a:rPr lang="el-GR" smtClean="0"/>
              <a:t>2/2/2021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722E-C4ED-4D89-9968-DAD5C4DC16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91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4545-5B6B-4C49-B5E8-10DF9B9E1510}" type="datetimeFigureOut">
              <a:rPr lang="el-GR" smtClean="0"/>
              <a:t>2/2/2021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722E-C4ED-4D89-9968-DAD5C4DC16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579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4545-5B6B-4C49-B5E8-10DF9B9E1510}" type="datetimeFigureOut">
              <a:rPr lang="el-GR" smtClean="0"/>
              <a:t>2/2/2021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722E-C4ED-4D89-9968-DAD5C4DC16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9675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4545-5B6B-4C49-B5E8-10DF9B9E1510}" type="datetimeFigureOut">
              <a:rPr lang="el-GR" smtClean="0"/>
              <a:t>2/2/2021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722E-C4ED-4D89-9968-DAD5C4DC16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822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4545-5B6B-4C49-B5E8-10DF9B9E1510}" type="datetimeFigureOut">
              <a:rPr lang="el-GR" smtClean="0"/>
              <a:t>2/2/2021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722E-C4ED-4D89-9968-DAD5C4DC16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09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4545-5B6B-4C49-B5E8-10DF9B9E1510}" type="datetimeFigureOut">
              <a:rPr lang="el-GR" smtClean="0"/>
              <a:t>2/2/2021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722E-C4ED-4D89-9968-DAD5C4DC16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640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4545-5B6B-4C49-B5E8-10DF9B9E1510}" type="datetimeFigureOut">
              <a:rPr lang="el-GR" smtClean="0"/>
              <a:t>2/2/2021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722E-C4ED-4D89-9968-DAD5C4DC16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139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4545-5B6B-4C49-B5E8-10DF9B9E1510}" type="datetimeFigureOut">
              <a:rPr lang="el-GR" smtClean="0"/>
              <a:t>2/2/2021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722E-C4ED-4D89-9968-DAD5C4DC16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03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64545-5B6B-4C49-B5E8-10DF9B9E1510}" type="datetimeFigureOut">
              <a:rPr lang="el-GR" smtClean="0"/>
              <a:t>2/2/2021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7722E-C4ED-4D89-9968-DAD5C4DC16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578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gif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hyperlink" Target="http://agogyd.schools.ac.cy/index.php/el/agogi-ygeias/analytiko-programma" TargetMode="External"/><Relationship Id="rId7" Type="http://schemas.openxmlformats.org/officeDocument/2006/relationships/hyperlink" Target="https://www.youtube.com/watch?v=osUwqyEesqQ" TargetMode="External"/><Relationship Id="rId2" Type="http://schemas.openxmlformats.org/officeDocument/2006/relationships/hyperlink" Target="http://zachariasandfriends.com/%CF%84%CE%BF-%CE%B7%CE%BE%CE%B5%CF%81%CE%B5%CF%83-%CE%BF%CF%84%CE%B9-%CF%85%CF%80%CE%B1%CF%81%CF%87%CE%B5%CE%B9-%CE%B5%CF%85%CF%81%CF%89%CF%80%CE%B1%CE%B9%CE%BA%CE%BF%CF%83-%CE%B1%CF%81%CE%B9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-McRaH40Mt8" TargetMode="External"/><Relationship Id="rId5" Type="http://schemas.openxmlformats.org/officeDocument/2006/relationships/hyperlink" Target="https://www.freepik.com/" TargetMode="External"/><Relationship Id="rId4" Type="http://schemas.openxmlformats.org/officeDocument/2006/relationships/hyperlink" Target="http://agogyd.schools.ac.cy/index.php/el/yliko/didaktiko-ylik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zachariasandfriends.com/%CF%84%CE%BF-%CE%B7%CE%BE%CE%B5%CF%81%CE%B5%CF%83-%CE%BF%CF%84%CE%B9-%CF%85%CF%80%CE%B1%CF%81%CF%87%CE%B5%CE%B9-%CE%B5%CF%85%CF%81%CF%89%CF%80%CE%B1%CE%B9%CE%BA%CE%BF%CF%83-%CE%B1%CF%81%CE%B9/" TargetMode="External"/><Relationship Id="rId2" Type="http://schemas.openxmlformats.org/officeDocument/2006/relationships/hyperlink" Target="https://www.youtube.com/watch?v=-McRaH40Mt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www.youtube.com/watch?v=osUwqyEesq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2736304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ΕΝΙΑΙΟΣ ΕΥΡΩΠΑΪΚΟΣ ΑΡΙΘΜΟΣ ΚΛΗΣΗΣ 112</a:t>
            </a:r>
            <a:br>
              <a:rPr lang="el-GR" b="1" dirty="0"/>
            </a:br>
            <a:br>
              <a:rPr lang="el-GR" b="1" dirty="0">
                <a:solidFill>
                  <a:srgbClr val="FF0000"/>
                </a:solidFill>
              </a:rPr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6000" y="4581128"/>
            <a:ext cx="6400800" cy="1752600"/>
          </a:xfrm>
        </p:spPr>
        <p:txBody>
          <a:bodyPr>
            <a:normAutofit fontScale="47500" lnSpcReduction="20000"/>
          </a:bodyPr>
          <a:lstStyle/>
          <a:p>
            <a:endParaRPr lang="el-GR" b="1" i="1" dirty="0"/>
          </a:p>
          <a:p>
            <a:r>
              <a:rPr lang="el-GR" b="1" i="1" dirty="0" err="1"/>
              <a:t>Φιλιώ</a:t>
            </a:r>
            <a:r>
              <a:rPr lang="el-GR" b="1" i="1" dirty="0"/>
              <a:t> Σάββα: </a:t>
            </a:r>
          </a:p>
          <a:p>
            <a:endParaRPr lang="el-GR" b="1" i="1" dirty="0"/>
          </a:p>
          <a:p>
            <a:r>
              <a:rPr lang="el-GR" b="1" i="1" dirty="0"/>
              <a:t>Σύμβουλος και Συντονίστρια Αναλυτικού Προγράμματος Αγωγής Υγείας</a:t>
            </a:r>
            <a:endParaRPr lang="en-US" dirty="0"/>
          </a:p>
          <a:p>
            <a:pPr fontAlgn="auto"/>
            <a:endParaRPr lang="el-GR" i="1" dirty="0">
              <a:solidFill>
                <a:schemeClr val="tx1"/>
              </a:solidFill>
            </a:endParaRPr>
          </a:p>
          <a:p>
            <a:pPr fontAlgn="auto"/>
            <a:endParaRPr lang="el-GR" i="1" dirty="0">
              <a:solidFill>
                <a:schemeClr val="tx1"/>
              </a:solidFill>
            </a:endParaRPr>
          </a:p>
          <a:p>
            <a:pPr fontAlgn="auto"/>
            <a:r>
              <a:rPr lang="el-GR" i="1" dirty="0">
                <a:solidFill>
                  <a:schemeClr val="tx1"/>
                </a:solidFill>
              </a:rPr>
              <a:t> 2020</a:t>
            </a:r>
            <a:endParaRPr lang="el-GR" dirty="0">
              <a:solidFill>
                <a:schemeClr val="tx1"/>
              </a:solidFill>
            </a:endParaRPr>
          </a:p>
          <a:p>
            <a:endParaRPr lang="el-GR" dirty="0">
              <a:solidFill>
                <a:schemeClr val="tx1"/>
              </a:solidFill>
            </a:endParaRPr>
          </a:p>
          <a:p>
            <a:endParaRPr lang="el-GR" dirty="0"/>
          </a:p>
        </p:txBody>
      </p:sp>
      <p:pic>
        <p:nvPicPr>
          <p:cNvPr id="4" name="Picture 4" descr="112 emergency call 3d text Premium Ph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348880"/>
            <a:ext cx="2117072" cy="141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006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445694" y="0"/>
            <a:ext cx="8352928" cy="1696152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FF0000"/>
                </a:solidFill>
              </a:rPr>
              <a:t>ΠΛΗΡΟΦΟΡΙΕΣ ΠΟΥ ΔΙΝΟΥΜΕ ΣΤΟ 112</a:t>
            </a:r>
          </a:p>
        </p:txBody>
      </p:sp>
      <p:sp>
        <p:nvSpPr>
          <p:cNvPr id="5" name="Flowchart: Punched Tape 4"/>
          <p:cNvSpPr/>
          <p:nvPr/>
        </p:nvSpPr>
        <p:spPr>
          <a:xfrm>
            <a:off x="1565117" y="1844823"/>
            <a:ext cx="6078135" cy="1536917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6000" b="1" dirty="0">
                <a:solidFill>
                  <a:srgbClr val="002060"/>
                </a:solidFill>
              </a:rPr>
              <a:t>       ΟΝΟΜΑ</a:t>
            </a:r>
          </a:p>
        </p:txBody>
      </p:sp>
      <p:sp>
        <p:nvSpPr>
          <p:cNvPr id="6" name="Flowchart: Punched Tape 5"/>
          <p:cNvSpPr/>
          <p:nvPr/>
        </p:nvSpPr>
        <p:spPr>
          <a:xfrm>
            <a:off x="1677069" y="3381741"/>
            <a:ext cx="5976664" cy="1440160"/>
          </a:xfrm>
          <a:prstGeom prst="flowChartPunchedTap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6000" b="1" dirty="0">
                <a:solidFill>
                  <a:srgbClr val="002060"/>
                </a:solidFill>
              </a:rPr>
              <a:t>    ΔΙΕΥΘΥΝΣΗ</a:t>
            </a:r>
          </a:p>
        </p:txBody>
      </p:sp>
      <p:sp>
        <p:nvSpPr>
          <p:cNvPr id="7" name="Flowchart: Punched Tape 6"/>
          <p:cNvSpPr/>
          <p:nvPr/>
        </p:nvSpPr>
        <p:spPr>
          <a:xfrm>
            <a:off x="1666589" y="4930801"/>
            <a:ext cx="5976664" cy="1440160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6000" b="1" dirty="0">
                <a:solidFill>
                  <a:srgbClr val="002060"/>
                </a:solidFill>
              </a:rPr>
              <a:t>    ΤΗΛΕΦΩΝΟ</a:t>
            </a:r>
          </a:p>
        </p:txBody>
      </p:sp>
      <p:pic>
        <p:nvPicPr>
          <p:cNvPr id="8194" name="Picture 2" descr="Ποια είναι η καθοριστική ηλικία για να διαγνωστεί ένα παιδάκι για ..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82" t="2884" r="27991" b="-11059"/>
          <a:stretch/>
        </p:blipFill>
        <p:spPr bwMode="auto">
          <a:xfrm>
            <a:off x="5963348" y="1861569"/>
            <a:ext cx="1432713" cy="11780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196" name="Picture 4" descr="Δεν θα πιστεύετε τι όνομα έχει αυτή η οδός στη Ρόδο! (pic ..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0" r="-689" b="12820"/>
          <a:stretch/>
        </p:blipFill>
        <p:spPr bwMode="auto">
          <a:xfrm>
            <a:off x="6228184" y="3518696"/>
            <a:ext cx="1313436" cy="98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telepho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868" y="5186627"/>
            <a:ext cx="931613" cy="928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29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49" y="1385392"/>
            <a:ext cx="8241106" cy="51411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l-GR" sz="1400" dirty="0">
              <a:hlinkClick r:id="rId2"/>
            </a:endParaRPr>
          </a:p>
          <a:p>
            <a:pPr algn="just"/>
            <a:r>
              <a:rPr lang="el-GR" sz="1400" dirty="0"/>
              <a:t>Υπουργείο Παιδείας, Πολιτισμού, Αθλητισμού και Νεολαίας. (2019). Δείκτες Επιτυχίας και Δείκτες Επάρκειας Αναλυτικού Προγράμματος Αγωγής Υγείας. Διαθέσιμο</a:t>
            </a:r>
            <a:r>
              <a:rPr lang="en-US" sz="1400" dirty="0"/>
              <a:t> </a:t>
            </a:r>
            <a:r>
              <a:rPr lang="el-GR" sz="1400" dirty="0"/>
              <a:t>στην ιστοσελίδα της Αγωγής Υγείας Δημοτικής Εκπαίδευσης: </a:t>
            </a:r>
            <a:r>
              <a:rPr lang="en-US" sz="1400" dirty="0">
                <a:hlinkClick r:id="rId3"/>
              </a:rPr>
              <a:t>http://agogyd.schools.ac.cy/index.php/el/agogi-ygeias/analytiko-programma</a:t>
            </a:r>
            <a:endParaRPr lang="el-GR" sz="1400" dirty="0"/>
          </a:p>
          <a:p>
            <a:pPr algn="just"/>
            <a:endParaRPr lang="el-GR" sz="1400" dirty="0">
              <a:hlinkClick r:id="rId2"/>
            </a:endParaRPr>
          </a:p>
          <a:p>
            <a:pPr algn="just"/>
            <a:r>
              <a:rPr lang="el-GR" sz="1400" dirty="0"/>
              <a:t>Υπουργείο Παιδείας και Πολιτισμού. (2018). Ευχαριστώ που με σκέφτεσαι. Οδηγός Εκπαιδευτικού με ενδεικτικές δραστηριότητες για υλοποίηση θεματολογίας σχετικής με χρήση και κατάχρηση ουσιών εξάρτησης, για παιδιά ηλικίας 6-13 χρονών. Παιδαγωγικό Ινστιτούτο Κύπρου. Υπηρεσία Ανάπτυξης Προγραμμάτων. Λευκωσία. Διαθέσιμο στην ιστοσελίδα της Αγωγής Υγείας Δημοτικής Εκπαίδευσης:</a:t>
            </a:r>
            <a:r>
              <a:rPr lang="en-US" sz="1400" dirty="0">
                <a:hlinkClick r:id="rId4"/>
              </a:rPr>
              <a:t> http://agogyd.schools.ac.cy/index.php/el/yliko/didaktiko-yliko</a:t>
            </a:r>
            <a:endParaRPr lang="el-GR" sz="1400" dirty="0"/>
          </a:p>
          <a:p>
            <a:pPr algn="just"/>
            <a:endParaRPr lang="el-GR" sz="1400" dirty="0"/>
          </a:p>
          <a:p>
            <a:pPr algn="just"/>
            <a:r>
              <a:rPr lang="en-US" sz="1400" dirty="0">
                <a:hlinkClick r:id="rId5"/>
              </a:rPr>
              <a:t>https://www.freepik.com/</a:t>
            </a:r>
            <a:endParaRPr lang="en-US" sz="1400" dirty="0"/>
          </a:p>
          <a:p>
            <a:pPr marL="0" indent="0" algn="just">
              <a:buNone/>
            </a:pPr>
            <a:endParaRPr lang="el-GR" sz="1400" dirty="0"/>
          </a:p>
          <a:p>
            <a:pPr algn="just"/>
            <a:r>
              <a:rPr lang="en-US" sz="1400" dirty="0">
                <a:hlinkClick r:id="rId6"/>
              </a:rPr>
              <a:t>https://www.youtube.com/watch?v=-McRaH40Mt8</a:t>
            </a:r>
            <a:endParaRPr lang="el-GR" sz="1400" dirty="0"/>
          </a:p>
          <a:p>
            <a:pPr marL="0" indent="0" algn="just">
              <a:buNone/>
            </a:pPr>
            <a:endParaRPr lang="el-GR" sz="1400" dirty="0"/>
          </a:p>
          <a:p>
            <a:pPr algn="just"/>
            <a:r>
              <a:rPr lang="en-US" sz="1400" dirty="0">
                <a:hlinkClick r:id="rId7"/>
              </a:rPr>
              <a:t>https://www.youtube.com/watch?v=osUwqyEesqQ</a:t>
            </a:r>
            <a:endParaRPr lang="el-GR" sz="1400" dirty="0">
              <a:hlinkClick r:id="rId2"/>
            </a:endParaRPr>
          </a:p>
          <a:p>
            <a:pPr marL="0" indent="0" algn="just">
              <a:buNone/>
            </a:pPr>
            <a:endParaRPr lang="el-GR" sz="1400" dirty="0">
              <a:hlinkClick r:id="rId2"/>
            </a:endParaRPr>
          </a:p>
          <a:p>
            <a:pPr algn="just"/>
            <a:r>
              <a:rPr lang="en-US" sz="1400" dirty="0">
                <a:hlinkClick r:id="rId2"/>
              </a:rPr>
              <a:t>http://zachariasandfriends.com/%CF%84%CE%BF-%CE%B7%CE%BE%CE%B5%CF%81%CE%B5%CF%83-%CE%BF%CF%84%CE%B9-%CF%85%CF%80%CE%B1%CF%81%CF%87%CE%B5%CE%B9-%CE%B5%CF%85%CF%81%CF%89%CF%80%CE%B1%CE%B9%CE%BA%CE%BF%CF%83-%CE%B1%CF%81%CE%B9/</a:t>
            </a:r>
            <a:endParaRPr lang="el-GR" sz="1400" dirty="0"/>
          </a:p>
        </p:txBody>
      </p:sp>
      <p:sp>
        <p:nvSpPr>
          <p:cNvPr id="4" name="Flowchart: Punched Tape 3"/>
          <p:cNvSpPr/>
          <p:nvPr/>
        </p:nvSpPr>
        <p:spPr>
          <a:xfrm>
            <a:off x="423038" y="116632"/>
            <a:ext cx="8352928" cy="1268760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FF0000"/>
                </a:solidFill>
              </a:rPr>
              <a:t>ΠΗΓΕΣ</a:t>
            </a:r>
          </a:p>
        </p:txBody>
      </p:sp>
      <p:pic>
        <p:nvPicPr>
          <p:cNvPr id="1026" name="Picture 2" descr="Set of books and ladders Free Phot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02362"/>
            <a:ext cx="2043836" cy="9223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18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hlinkClick r:id="rId2"/>
              </a:rPr>
              <a:t>https://www.youtube.com/watch?v=-McRaH40Mt8</a:t>
            </a:r>
            <a:endParaRPr lang="el-GR" dirty="0"/>
          </a:p>
          <a:p>
            <a:pPr marL="0" indent="0" algn="just">
              <a:buNone/>
            </a:pPr>
            <a:endParaRPr lang="el-GR" dirty="0">
              <a:hlinkClick r:id="rId3"/>
            </a:endParaRPr>
          </a:p>
          <a:p>
            <a:pPr algn="just"/>
            <a:endParaRPr lang="el-GR" dirty="0">
              <a:hlinkClick r:id="rId3"/>
            </a:endParaRPr>
          </a:p>
          <a:p>
            <a:pPr algn="just"/>
            <a:r>
              <a:rPr lang="en-US" dirty="0">
                <a:hlinkClick r:id="rId4"/>
              </a:rPr>
              <a:t>https://www.youtube.com/watch?v=osUwqyEesqQ</a:t>
            </a:r>
            <a:endParaRPr lang="el-GR" dirty="0">
              <a:hlinkClick r:id="rId3"/>
            </a:endParaRPr>
          </a:p>
          <a:p>
            <a:pPr algn="just"/>
            <a:endParaRPr lang="el-GR" dirty="0"/>
          </a:p>
        </p:txBody>
      </p:sp>
      <p:sp>
        <p:nvSpPr>
          <p:cNvPr id="4" name="Flowchart: Punched Tape 3"/>
          <p:cNvSpPr/>
          <p:nvPr/>
        </p:nvSpPr>
        <p:spPr>
          <a:xfrm>
            <a:off x="445828" y="185382"/>
            <a:ext cx="8352928" cy="1206909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4000" b="1" dirty="0">
                <a:solidFill>
                  <a:srgbClr val="FF0000"/>
                </a:solidFill>
              </a:rPr>
              <a:t>ΦΙΛΜΑΚΙΑ…</a:t>
            </a:r>
          </a:p>
        </p:txBody>
      </p:sp>
      <p:pic>
        <p:nvPicPr>
          <p:cNvPr id="2050" name="Picture 2" descr="Collection of film strips Free Vector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2" b="68310"/>
          <a:stretch/>
        </p:blipFill>
        <p:spPr bwMode="auto">
          <a:xfrm>
            <a:off x="6011553" y="332656"/>
            <a:ext cx="1894372" cy="63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85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112 emergency call 3d text Premium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836712"/>
            <a:ext cx="4988057" cy="332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71786" y="4300646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dirty="0"/>
              <a:t>Το 112 είναι ο ευρωπαϊκός αριθμός έκτακτης ανάγκης που μπορείτε να καλείτε δωρεάν από σταθερά και κινητά τηλέφωνα σε όλες τις χώρες της ΕΕ.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l-G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dirty="0"/>
              <a:t>Καλώντας τον αριθμό αυτό, συνδέεστε απευθείας με τις υπηρεσίες αντιμετώπισης έκτακτων αναγκών: αστυνομία, ασθενοφόρα, πυροσβεστική.</a:t>
            </a:r>
          </a:p>
          <a:p>
            <a:endParaRPr lang="el-G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dirty="0"/>
              <a:t>Η ευρωπαϊκή Ημέρα του «112» γιορτάζεται κάθε χρόνο, στις 11 Φεβρουαρίου.</a:t>
            </a:r>
          </a:p>
        </p:txBody>
      </p:sp>
      <p:pic>
        <p:nvPicPr>
          <p:cNvPr id="4" name="Picture 4" descr="Two paramedics workers in front of ambulance car Free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13" y="2060848"/>
            <a:ext cx="1854509" cy="185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Policeman and fire at the building Free Vect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61283" y="1835946"/>
            <a:ext cx="2021223" cy="1833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55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ng shadow EU map with    the text 1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56" y="1392291"/>
            <a:ext cx="7926146" cy="546570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owchart: Punched Tape 5"/>
          <p:cNvSpPr/>
          <p:nvPr/>
        </p:nvSpPr>
        <p:spPr>
          <a:xfrm>
            <a:off x="6012160" y="5428949"/>
            <a:ext cx="1116124" cy="434722"/>
          </a:xfrm>
          <a:prstGeom prst="flowChartPunchedTap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FF0000"/>
                </a:solidFill>
              </a:rPr>
              <a:t>Κύπρος</a:t>
            </a:r>
          </a:p>
        </p:txBody>
      </p:sp>
      <p:sp>
        <p:nvSpPr>
          <p:cNvPr id="7" name="Flowchart: Punched Tape 6"/>
          <p:cNvSpPr/>
          <p:nvPr/>
        </p:nvSpPr>
        <p:spPr>
          <a:xfrm>
            <a:off x="6254004" y="4651613"/>
            <a:ext cx="1116124" cy="504056"/>
          </a:xfrm>
          <a:prstGeom prst="flowChartPunchedTap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FF0000"/>
                </a:solidFill>
              </a:rPr>
              <a:t>Ελλάδα</a:t>
            </a:r>
          </a:p>
        </p:txBody>
      </p:sp>
      <p:sp>
        <p:nvSpPr>
          <p:cNvPr id="8" name="Flowchart: Punched Tape 7"/>
          <p:cNvSpPr/>
          <p:nvPr/>
        </p:nvSpPr>
        <p:spPr>
          <a:xfrm>
            <a:off x="3979651" y="5622570"/>
            <a:ext cx="1080120" cy="504056"/>
          </a:xfrm>
          <a:prstGeom prst="flowChartPunchedTap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FF0000"/>
                </a:solidFill>
              </a:rPr>
              <a:t>Ιταλία</a:t>
            </a:r>
          </a:p>
        </p:txBody>
      </p:sp>
      <p:sp>
        <p:nvSpPr>
          <p:cNvPr id="9" name="Flowchart: Punched Tape 8"/>
          <p:cNvSpPr/>
          <p:nvPr/>
        </p:nvSpPr>
        <p:spPr>
          <a:xfrm>
            <a:off x="2462616" y="2339391"/>
            <a:ext cx="1050416" cy="345440"/>
          </a:xfrm>
          <a:prstGeom prst="flowChartPunchedTap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FF0000"/>
                </a:solidFill>
              </a:rPr>
              <a:t>Γαλλία</a:t>
            </a:r>
          </a:p>
        </p:txBody>
      </p:sp>
      <p:sp>
        <p:nvSpPr>
          <p:cNvPr id="10" name="Flowchart: Punched Tape 9"/>
          <p:cNvSpPr/>
          <p:nvPr/>
        </p:nvSpPr>
        <p:spPr>
          <a:xfrm>
            <a:off x="2462616" y="5118514"/>
            <a:ext cx="1050416" cy="504056"/>
          </a:xfrm>
          <a:prstGeom prst="flowChartPunchedTap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FF0000"/>
                </a:solidFill>
              </a:rPr>
              <a:t>Ισπανία</a:t>
            </a:r>
          </a:p>
        </p:txBody>
      </p:sp>
      <p:sp>
        <p:nvSpPr>
          <p:cNvPr id="11" name="Flowchart: Punched Tape 10"/>
          <p:cNvSpPr/>
          <p:nvPr/>
        </p:nvSpPr>
        <p:spPr>
          <a:xfrm>
            <a:off x="3113631" y="1660606"/>
            <a:ext cx="1440160" cy="401233"/>
          </a:xfrm>
          <a:prstGeom prst="flowChartPunchedTap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FF0000"/>
                </a:solidFill>
              </a:rPr>
              <a:t>Γερμανία</a:t>
            </a:r>
          </a:p>
        </p:txBody>
      </p:sp>
      <p:sp>
        <p:nvSpPr>
          <p:cNvPr id="12" name="Flowchart: Punched Tape 11"/>
          <p:cNvSpPr/>
          <p:nvPr/>
        </p:nvSpPr>
        <p:spPr>
          <a:xfrm>
            <a:off x="1047561" y="2348880"/>
            <a:ext cx="1050416" cy="504056"/>
          </a:xfrm>
          <a:prstGeom prst="flowChartPunchedTap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FF0000"/>
                </a:solidFill>
              </a:rPr>
              <a:t>Βέλγιο</a:t>
            </a:r>
          </a:p>
        </p:txBody>
      </p:sp>
      <p:sp>
        <p:nvSpPr>
          <p:cNvPr id="13" name="Flowchart: Punched Tape 12"/>
          <p:cNvSpPr/>
          <p:nvPr/>
        </p:nvSpPr>
        <p:spPr>
          <a:xfrm>
            <a:off x="230045" y="3517632"/>
            <a:ext cx="1635032" cy="504056"/>
          </a:xfrm>
          <a:prstGeom prst="flowChartPunchedTap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FF0000"/>
                </a:solidFill>
              </a:rPr>
              <a:t>Πορτογαλία</a:t>
            </a:r>
          </a:p>
        </p:txBody>
      </p:sp>
      <p:sp>
        <p:nvSpPr>
          <p:cNvPr id="14" name="Flowchart: Punched Tape 13"/>
          <p:cNvSpPr/>
          <p:nvPr/>
        </p:nvSpPr>
        <p:spPr>
          <a:xfrm>
            <a:off x="445828" y="185382"/>
            <a:ext cx="8352928" cy="1206909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4000" b="1" dirty="0">
                <a:solidFill>
                  <a:srgbClr val="FF0000"/>
                </a:solidFill>
              </a:rPr>
              <a:t>ΣΕ ΟΛΕΣ ΤΙΣ ΕΥΡΩΠΑΙΚΕΣ ΧΩΡΕΣ</a:t>
            </a:r>
          </a:p>
        </p:txBody>
      </p:sp>
      <p:pic>
        <p:nvPicPr>
          <p:cNvPr id="4098" name="Picture 2" descr="Europe flag Premium Pho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59" y="323965"/>
            <a:ext cx="771603" cy="77160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813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506171" y="228689"/>
            <a:ext cx="8352928" cy="1956800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4800" b="1" dirty="0"/>
              <a:t>ΠΟΤΕ ΚΑΛΟΥΜΕ ΤΟ </a:t>
            </a:r>
            <a:r>
              <a:rPr lang="el-GR" sz="6600" b="1" dirty="0">
                <a:solidFill>
                  <a:srgbClr val="FF0000"/>
                </a:solidFill>
              </a:rPr>
              <a:t>112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2837147" y="3140968"/>
            <a:ext cx="5579302" cy="3528392"/>
          </a:xfrm>
          <a:prstGeom prst="wedgeRoundRectCallout">
            <a:avLst>
              <a:gd name="adj1" fmla="val 12706"/>
              <a:gd name="adj2" fmla="val -864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074" name="Picture 2" descr="Upset girl talking on phone Free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432836"/>
            <a:ext cx="4420513" cy="29446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Emergency call concept from mobile Premium Phot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59" t="11396" b="32362"/>
          <a:stretch/>
        </p:blipFill>
        <p:spPr bwMode="auto">
          <a:xfrm>
            <a:off x="7233972" y="404664"/>
            <a:ext cx="1500858" cy="12897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xplosion 2 2"/>
          <p:cNvSpPr/>
          <p:nvPr/>
        </p:nvSpPr>
        <p:spPr>
          <a:xfrm>
            <a:off x="506171" y="1925746"/>
            <a:ext cx="3783043" cy="4451745"/>
          </a:xfrm>
          <a:prstGeom prst="irregularSeal2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ΠΑΡΑΔΕΙΓΜΑΤΑ</a:t>
            </a:r>
          </a:p>
        </p:txBody>
      </p:sp>
    </p:spTree>
    <p:extLst>
      <p:ext uri="{BB962C8B-B14F-4D97-AF65-F5344CB8AC3E}">
        <p14:creationId xmlns:p14="http://schemas.microsoft.com/office/powerpoint/2010/main" val="4139044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539552" y="620688"/>
            <a:ext cx="8352928" cy="1956800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b="1" dirty="0">
                <a:solidFill>
                  <a:srgbClr val="FF0000"/>
                </a:solidFill>
              </a:rPr>
              <a:t>ΠΑΡΑΔΕΙΓΜΑΤΑ</a:t>
            </a:r>
          </a:p>
        </p:txBody>
      </p:sp>
      <p:pic>
        <p:nvPicPr>
          <p:cNvPr id="5" name="Picture 6" descr="Policeman and fire at the building Free Vec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77312" y="2996952"/>
            <a:ext cx="3677407" cy="333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260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502917" y="0"/>
            <a:ext cx="8352928" cy="1696152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b="1" dirty="0">
                <a:solidFill>
                  <a:srgbClr val="FF0000"/>
                </a:solidFill>
              </a:rPr>
              <a:t>ΠΡΩΤΕΣ ΒΟΗΘΕΙΕΣ </a:t>
            </a:r>
          </a:p>
          <a:p>
            <a:pPr algn="ctr"/>
            <a:r>
              <a:rPr lang="el-GR" sz="4000" b="1" dirty="0">
                <a:solidFill>
                  <a:srgbClr val="FF0000"/>
                </a:solidFill>
              </a:rPr>
              <a:t>ΑΣΘΕΝΟΦΟΡΟ</a:t>
            </a:r>
          </a:p>
        </p:txBody>
      </p:sp>
      <p:pic>
        <p:nvPicPr>
          <p:cNvPr id="4102" name="Picture 6" descr="A person getting injured Free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068" y="1696152"/>
            <a:ext cx="3146818" cy="20071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Set of construction workers Premium Vect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34" b="8848"/>
          <a:stretch/>
        </p:blipFill>
        <p:spPr bwMode="auto">
          <a:xfrm>
            <a:off x="683568" y="2132855"/>
            <a:ext cx="1891129" cy="391189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Doctor providing first aid Free Phot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827235"/>
            <a:ext cx="2105190" cy="17520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First aid kit in red and white with cross Premium Phot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490" y="260648"/>
            <a:ext cx="1434166" cy="1024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ccident scene with car crash in the city Free Vecto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539" y="4221088"/>
            <a:ext cx="3942852" cy="23997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31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488937" y="332656"/>
            <a:ext cx="8352928" cy="1696152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FF0000"/>
                </a:solidFill>
              </a:rPr>
              <a:t>ΠΥΡΚΑΓΙΑ</a:t>
            </a:r>
          </a:p>
          <a:p>
            <a:pPr algn="ctr"/>
            <a:r>
              <a:rPr lang="el-GR" sz="3600" b="1" dirty="0">
                <a:solidFill>
                  <a:srgbClr val="FF0000"/>
                </a:solidFill>
              </a:rPr>
              <a:t>ΠΥΡΟΣΒΕΣΤΙΚΗ</a:t>
            </a:r>
          </a:p>
        </p:txBody>
      </p:sp>
      <p:pic>
        <p:nvPicPr>
          <p:cNvPr id="2052" name="Picture 4" descr="Fireman extinguish fire on house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80" y="2276872"/>
            <a:ext cx="7690841" cy="413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25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488937" y="332656"/>
            <a:ext cx="8352928" cy="1696152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b="1" dirty="0">
                <a:solidFill>
                  <a:srgbClr val="FF0000"/>
                </a:solidFill>
              </a:rPr>
              <a:t>ΛΗΣΤΕΙΑ</a:t>
            </a:r>
          </a:p>
          <a:p>
            <a:pPr algn="ctr"/>
            <a:r>
              <a:rPr lang="el-GR" sz="4000" b="1" dirty="0">
                <a:solidFill>
                  <a:srgbClr val="FF0000"/>
                </a:solidFill>
              </a:rPr>
              <a:t>ΑΣΤΥΝΟΜΙΑ</a:t>
            </a:r>
          </a:p>
        </p:txBody>
      </p:sp>
      <p:pic>
        <p:nvPicPr>
          <p:cNvPr id="7170" name="Picture 2" descr="Policeman tries to chase a thief Premium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92896"/>
            <a:ext cx="5522998" cy="407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95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433</Words>
  <Application>Microsoft Office PowerPoint</Application>
  <PresentationFormat>On-screen Show (4:3)</PresentationFormat>
  <Paragraphs>54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ΕΝΙΑΙΟΣ ΕΥΡΩΠΑΪΚΟΣ ΑΡΙΘΜΟΣ ΚΛΗΣΗΣ 112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ΜΕΝΩ ΣΠΙΤΙ ΜΑΘΑΙΝΩ ΑΠΟ ΤΗΝ ΤΗΛΕΟΡΑΣΗ  ΕΠ 7 ΑΓΩΓΗ ΥΓΕΙΑΣ   ΓΙΑ ΠΑΙΔΙΑ Α΄ + Β΄ ΔΗΜΟΤΙΚΟΥ</dc:title>
  <dc:creator>ECDL2019</dc:creator>
  <cp:lastModifiedBy>Zacharoudiou, Ioannis</cp:lastModifiedBy>
  <cp:revision>36</cp:revision>
  <dcterms:created xsi:type="dcterms:W3CDTF">2020-04-29T20:01:16Z</dcterms:created>
  <dcterms:modified xsi:type="dcterms:W3CDTF">2021-02-02T09:51:58Z</dcterms:modified>
</cp:coreProperties>
</file>