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0" r:id="rId3"/>
    <p:sldId id="261" r:id="rId4"/>
    <p:sldId id="265" r:id="rId5"/>
    <p:sldId id="262" r:id="rId6"/>
    <p:sldId id="264" r:id="rId7"/>
    <p:sldId id="270" r:id="rId8"/>
    <p:sldId id="277" r:id="rId9"/>
    <p:sldId id="276" r:id="rId10"/>
    <p:sldId id="269" r:id="rId11"/>
    <p:sldId id="266" r:id="rId12"/>
    <p:sldId id="271" r:id="rId13"/>
    <p:sldId id="273" r:id="rId14"/>
    <p:sldId id="272" r:id="rId15"/>
    <p:sldId id="278" r:id="rId16"/>
    <p:sldId id="274" r:id="rId17"/>
    <p:sldId id="275"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45" autoAdjust="0"/>
  </p:normalViewPr>
  <p:slideViewPr>
    <p:cSldViewPr>
      <p:cViewPr varScale="1">
        <p:scale>
          <a:sx n="47" d="100"/>
          <a:sy n="47" d="100"/>
        </p:scale>
        <p:origin x="1507"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2E815B-A753-44D6-ADCD-5B5C8C074E1E}" type="datetimeFigureOut">
              <a:rPr lang="en-US" smtClean="0"/>
              <a:t>02-Feb-21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1E04D-210C-46B9-8A65-98A81C6CBC1C}" type="slidenum">
              <a:rPr lang="en-US" smtClean="0"/>
              <a:t>‹#›</a:t>
            </a:fld>
            <a:endParaRPr lang="en-US"/>
          </a:p>
        </p:txBody>
      </p:sp>
    </p:spTree>
    <p:extLst>
      <p:ext uri="{BB962C8B-B14F-4D97-AF65-F5344CB8AC3E}">
        <p14:creationId xmlns:p14="http://schemas.microsoft.com/office/powerpoint/2010/main" val="125357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cEOyDnUNWk&amp;list=RDHcEOyDnUNWk&amp;index=1"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cEOyDnUNWk&amp;list=RDHcEOyDnUNWk&amp;index=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Όπως όλοι σας ξέρετε παιδιά μου, θα πρέπει καθημερινά να καταναλώνουμε ποικιλία τροφών, από όλες τις ομάδες (προβάλλεται η διαφάνεια) </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Τροφές</a:t>
            </a:r>
            <a:r>
              <a:rPr lang="el-GR" sz="1200" kern="1200" baseline="0" dirty="0">
                <a:solidFill>
                  <a:schemeClr val="tx1"/>
                </a:solidFill>
                <a:effectLst/>
                <a:latin typeface="+mn-lt"/>
                <a:ea typeface="+mn-ea"/>
                <a:cs typeface="+mn-cs"/>
              </a:rPr>
              <a:t> από τις πιο κάτω ομάδες:</a:t>
            </a:r>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2</a:t>
            </a:fld>
            <a:endParaRPr lang="en-US"/>
          </a:p>
        </p:txBody>
      </p:sp>
    </p:spTree>
    <p:extLst>
      <p:ext uri="{BB962C8B-B14F-4D97-AF65-F5344CB8AC3E}">
        <p14:creationId xmlns:p14="http://schemas.microsoft.com/office/powerpoint/2010/main" val="85827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Φοράμε στη συνέχεια την ποδιά μας (προβάλλεται η διαφάνεια ), ό,τι ποδιά έχουμε σπίτι μας παιδιά μου.  Και πάμε να ετοιμάσουμε τα </a:t>
            </a:r>
            <a:r>
              <a:rPr lang="el-GR" sz="1200" kern="1200" dirty="0" err="1">
                <a:solidFill>
                  <a:schemeClr val="tx1"/>
                </a:solidFill>
                <a:effectLst/>
                <a:latin typeface="+mn-lt"/>
                <a:ea typeface="+mn-ea"/>
                <a:cs typeface="+mn-cs"/>
              </a:rPr>
              <a:t>σκέυη</a:t>
            </a:r>
            <a:r>
              <a:rPr lang="el-GR" sz="1200" kern="1200" dirty="0">
                <a:solidFill>
                  <a:schemeClr val="tx1"/>
                </a:solidFill>
                <a:effectLst/>
                <a:latin typeface="+mn-lt"/>
                <a:ea typeface="+mn-ea"/>
                <a:cs typeface="+mn-cs"/>
              </a:rPr>
              <a:t> μας!</a:t>
            </a:r>
            <a:endParaRPr lang="en-US" dirty="0"/>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11</a:t>
            </a:fld>
            <a:endParaRPr lang="en-US"/>
          </a:p>
        </p:txBody>
      </p:sp>
    </p:spTree>
    <p:extLst>
      <p:ext uri="{BB962C8B-B14F-4D97-AF65-F5344CB8AC3E}">
        <p14:creationId xmlns:p14="http://schemas.microsoft.com/office/powerpoint/2010/main" val="1063486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Κοιτάξτε προσεχτικά την καρτέλα με τα σκεύη ! Ας τα ετοιμάσουμε!</a:t>
            </a:r>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12</a:t>
            </a:fld>
            <a:endParaRPr lang="en-US"/>
          </a:p>
        </p:txBody>
      </p:sp>
    </p:spTree>
    <p:extLst>
      <p:ext uri="{BB962C8B-B14F-4D97-AF65-F5344CB8AC3E}">
        <p14:creationId xmlns:p14="http://schemas.microsoft.com/office/powerpoint/2010/main" val="250092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Να και τα υλικά μας παιδιά! </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Όπως σας είπα πριν θα χρησιμοποιήσουμε όλες τις ομάδες τροφών . Χρειαζόμαστε για αυτό, ένα μικρό γιαούρτι στραγγιστό, από την ομάδα των γαλακτοκομικών (προβάλλεται η αντίστοιχη  εικόνα στη διαφάνεια), λίγα κομμένα φρέσκα φρούτα ή σε κονσέρβα αν έχετε σπίτι, από την ομάδα των φρούτων και λαχανικών (προβάλλεται η αντίστοιχη  εικόνα στη διαφάνεια), μισό ποτήρι αμύγδαλα ή καρύδια (προβάλλεται η αντίστοιχη  εικόνα στη διαφάνεια) , μισό ποτήρι δημητριακά (προβάλλεται η αντίστοιχη  εικόνα στη διαφάνεια ) και ένα κουταλάκι μέλι.</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Θα φτιάξουμε ένα πολύ θρεπτικό και υγιεινό κολατσιό!</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13</a:t>
            </a:fld>
            <a:endParaRPr lang="en-US"/>
          </a:p>
        </p:txBody>
      </p:sp>
    </p:spTree>
    <p:extLst>
      <p:ext uri="{BB962C8B-B14F-4D97-AF65-F5344CB8AC3E}">
        <p14:creationId xmlns:p14="http://schemas.microsoft.com/office/powerpoint/2010/main" val="83729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Να και η καρτέλα με τα υλικά μας!</a:t>
            </a:r>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14</a:t>
            </a:fld>
            <a:endParaRPr lang="en-US"/>
          </a:p>
        </p:txBody>
      </p:sp>
    </p:spTree>
    <p:extLst>
      <p:ext uri="{BB962C8B-B14F-4D97-AF65-F5344CB8AC3E}">
        <p14:creationId xmlns:p14="http://schemas.microsoft.com/office/powerpoint/2010/main" val="344000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Καλή μας όρεξη λοιπόν! (ακούγεται στη συνέχεια το υπόλοιπο του τραγουδιού «Ο μάγειρας» </a:t>
            </a:r>
            <a:r>
              <a:rPr lang="el-GR" sz="1200" kern="1200" dirty="0">
                <a:solidFill>
                  <a:schemeClr val="tx1"/>
                </a:solidFill>
                <a:effectLst/>
                <a:latin typeface="+mn-lt"/>
                <a:ea typeface="+mn-ea"/>
                <a:cs typeface="+mn-cs"/>
                <a:hlinkClick r:id="rId3"/>
              </a:rPr>
              <a:t>https://www.youtube.com/watch?v=HcEOyDnUNWk&amp;list=RDHcEOyDnUNWk&amp;index=1</a:t>
            </a:r>
            <a:r>
              <a:rPr lang="el-GR"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16</a:t>
            </a:fld>
            <a:endParaRPr lang="en-US"/>
          </a:p>
        </p:txBody>
      </p:sp>
    </p:spTree>
    <p:extLst>
      <p:ext uri="{BB962C8B-B14F-4D97-AF65-F5344CB8AC3E}">
        <p14:creationId xmlns:p14="http://schemas.microsoft.com/office/powerpoint/2010/main" val="352485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ΦΡΟΥΤΑ ΚΑΙ ΛΑΧΑΝΙΚΑ (προβάλλεται η διαφάνεια ) όπως, ντομάτα, μπρόκολο, μήλα, μπανάνες, πορτοκάλια κ.ά.</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3</a:t>
            </a:fld>
            <a:endParaRPr lang="en-US"/>
          </a:p>
        </p:txBody>
      </p:sp>
    </p:spTree>
    <p:extLst>
      <p:ext uri="{BB962C8B-B14F-4D97-AF65-F5344CB8AC3E}">
        <p14:creationId xmlns:p14="http://schemas.microsoft.com/office/powerpoint/2010/main" val="348006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ΓΑΛΑΚΤΟΚΟΜΙΚΑ ΠΡΟΙΟΝΤΑ όπως, γιαούρτι, τυρί, χαλούμι, φέτα κ.ά.</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4</a:t>
            </a:fld>
            <a:endParaRPr lang="en-US"/>
          </a:p>
        </p:txBody>
      </p:sp>
    </p:spTree>
    <p:extLst>
      <p:ext uri="{BB962C8B-B14F-4D97-AF65-F5344CB8AC3E}">
        <p14:creationId xmlns:p14="http://schemas.microsoft.com/office/powerpoint/2010/main" val="392195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ΔΗΜΗΤΡΙΑΚΑ (προβάλλεται η διαφάνεια )όπως σιτάρι, ρύζι, καλαμπόκι, </a:t>
            </a:r>
            <a:r>
              <a:rPr lang="el-GR" sz="1200" kern="1200" dirty="0" err="1">
                <a:solidFill>
                  <a:schemeClr val="tx1"/>
                </a:solidFill>
                <a:effectLst/>
                <a:latin typeface="+mn-lt"/>
                <a:ea typeface="+mn-ea"/>
                <a:cs typeface="+mn-cs"/>
              </a:rPr>
              <a:t>βρώμη</a:t>
            </a:r>
            <a:r>
              <a:rPr lang="el-GR" sz="1200" kern="1200" dirty="0">
                <a:solidFill>
                  <a:schemeClr val="tx1"/>
                </a:solidFill>
                <a:effectLst/>
                <a:latin typeface="+mn-lt"/>
                <a:ea typeface="+mn-ea"/>
                <a:cs typeface="+mn-cs"/>
              </a:rPr>
              <a:t> κ.ά.</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5</a:t>
            </a:fld>
            <a:endParaRPr lang="en-US"/>
          </a:p>
        </p:txBody>
      </p:sp>
    </p:spTree>
    <p:extLst>
      <p:ext uri="{BB962C8B-B14F-4D97-AF65-F5344CB8AC3E}">
        <p14:creationId xmlns:p14="http://schemas.microsoft.com/office/powerpoint/2010/main" val="316796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mn-lt"/>
                <a:ea typeface="+mn-ea"/>
                <a:cs typeface="+mn-cs"/>
              </a:rPr>
              <a:t>ΚΡΕΑΤΑ-ΑΥΓΟ-ΨΑΡΙ-ΟΣΠΡΙΑ-ΞΗΡΟΙ ΚΑΡΠΟΙ (προβάλλεται η διαφάνεια) όπως, κοτόπουλο, αυγά, φασόλια, φακές, αμύγδαλα και άλλες πολλές τροφές που ανήκουν σε αυτή την ομάδα.</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6</a:t>
            </a:fld>
            <a:endParaRPr lang="en-US"/>
          </a:p>
        </p:txBody>
      </p:sp>
    </p:spTree>
    <p:extLst>
      <p:ext uri="{BB962C8B-B14F-4D97-AF65-F5344CB8AC3E}">
        <p14:creationId xmlns:p14="http://schemas.microsoft.com/office/powerpoint/2010/main" val="882023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7</a:t>
            </a:fld>
            <a:endParaRPr lang="en-US"/>
          </a:p>
        </p:txBody>
      </p:sp>
    </p:spTree>
    <p:extLst>
      <p:ext uri="{BB962C8B-B14F-4D97-AF65-F5344CB8AC3E}">
        <p14:creationId xmlns:p14="http://schemas.microsoft.com/office/powerpoint/2010/main" val="299904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8</a:t>
            </a:fld>
            <a:endParaRPr lang="en-US" dirty="0"/>
          </a:p>
        </p:txBody>
      </p:sp>
    </p:spTree>
    <p:extLst>
      <p:ext uri="{BB962C8B-B14F-4D97-AF65-F5344CB8AC3E}">
        <p14:creationId xmlns:p14="http://schemas.microsoft.com/office/powerpoint/2010/main" val="287284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l-GR" sz="1200" kern="1200" dirty="0">
                <a:solidFill>
                  <a:schemeClr val="tx1"/>
                </a:solidFill>
                <a:effectLst/>
                <a:latin typeface="+mn-lt"/>
                <a:ea typeface="+mn-ea"/>
                <a:cs typeface="+mn-cs"/>
              </a:rPr>
              <a:t>Σήμερα, αποφάσισα να γίνω πολύ </a:t>
            </a:r>
            <a:r>
              <a:rPr lang="el-GR" sz="1200" kern="1200" dirty="0" err="1">
                <a:solidFill>
                  <a:schemeClr val="tx1"/>
                </a:solidFill>
                <a:effectLst/>
                <a:latin typeface="+mn-lt"/>
                <a:ea typeface="+mn-ea"/>
                <a:cs typeface="+mn-cs"/>
              </a:rPr>
              <a:t>πολύ</a:t>
            </a:r>
            <a:r>
              <a:rPr lang="el-GR" sz="1200" kern="1200" dirty="0">
                <a:solidFill>
                  <a:schemeClr val="tx1"/>
                </a:solidFill>
                <a:effectLst/>
                <a:latin typeface="+mn-lt"/>
                <a:ea typeface="+mn-ea"/>
                <a:cs typeface="+mn-cs"/>
              </a:rPr>
              <a:t> δυνατή τρώγοντας ένα υγιεινό κολατσιό, το οποίο περιλαμβάνει τέσσερις ομάδες τροφών! Ναι πολύ σωστά ακούσετε! Περιλαμβάνει φρούτα,</a:t>
            </a:r>
            <a:r>
              <a:rPr lang="el-GR" sz="1200" kern="1200" baseline="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δημητριακά ,γαλακτοκομικά και τροφές από την τέταρτη ομάδα όπως ξηρούς καρπούς!</a:t>
            </a:r>
            <a:endParaRPr lang="en-US" sz="1200" kern="1200" dirty="0">
              <a:solidFill>
                <a:schemeClr val="tx1"/>
              </a:solidFill>
              <a:effectLst/>
              <a:latin typeface="+mn-lt"/>
              <a:ea typeface="+mn-ea"/>
              <a:cs typeface="+mn-cs"/>
            </a:endParaRPr>
          </a:p>
          <a:p>
            <a:pPr fontAlgn="auto"/>
            <a:r>
              <a:rPr lang="el-GR" sz="1200" kern="1200" dirty="0">
                <a:solidFill>
                  <a:schemeClr val="tx1"/>
                </a:solidFill>
                <a:effectLst/>
                <a:latin typeface="+mn-lt"/>
                <a:ea typeface="+mn-ea"/>
                <a:cs typeface="+mn-cs"/>
              </a:rPr>
              <a:t>Τι λέτε να το φτιάξουμε μαζί παιδιά μου;</a:t>
            </a:r>
          </a:p>
          <a:p>
            <a:pPr fontAlgn="auto"/>
            <a:r>
              <a:rPr lang="el-GR" sz="1200" kern="1200" dirty="0">
                <a:solidFill>
                  <a:schemeClr val="tx1"/>
                </a:solidFill>
                <a:effectLst/>
                <a:latin typeface="+mn-lt"/>
                <a:ea typeface="+mn-ea"/>
                <a:cs typeface="+mn-cs"/>
              </a:rPr>
              <a:t>Πάμε να γίνουμε μικροί μάγειροι</a:t>
            </a:r>
            <a:r>
              <a:rPr lang="el-GR" sz="1200" kern="1200" baseline="0" dirty="0">
                <a:solidFill>
                  <a:schemeClr val="tx1"/>
                </a:solidFill>
                <a:effectLst/>
                <a:latin typeface="+mn-lt"/>
                <a:ea typeface="+mn-ea"/>
                <a:cs typeface="+mn-cs"/>
              </a:rPr>
              <a:t> λοιπόν! (</a:t>
            </a:r>
            <a:r>
              <a:rPr lang="el-GR" sz="1200" kern="1200" baseline="0" dirty="0" err="1">
                <a:solidFill>
                  <a:schemeClr val="tx1"/>
                </a:solidFill>
                <a:effectLst/>
                <a:latin typeface="+mn-lt"/>
                <a:ea typeface="+mn-ea"/>
                <a:cs typeface="+mn-cs"/>
              </a:rPr>
              <a:t>Ακουγεται</a:t>
            </a:r>
            <a:r>
              <a:rPr lang="el-GR" sz="1200" kern="1200" baseline="0" dirty="0">
                <a:solidFill>
                  <a:schemeClr val="tx1"/>
                </a:solidFill>
                <a:effectLst/>
                <a:latin typeface="+mn-lt"/>
                <a:ea typeface="+mn-ea"/>
                <a:cs typeface="+mn-cs"/>
              </a:rPr>
              <a:t> το </a:t>
            </a:r>
            <a:r>
              <a:rPr lang="el-GR" sz="1200" kern="1200" baseline="0" dirty="0" err="1">
                <a:solidFill>
                  <a:schemeClr val="tx1"/>
                </a:solidFill>
                <a:effectLst/>
                <a:latin typeface="+mn-lt"/>
                <a:ea typeface="+mn-ea"/>
                <a:cs typeface="+mn-cs"/>
              </a:rPr>
              <a:t>τραγούδι:</a:t>
            </a:r>
            <a:r>
              <a:rPr lang="el-GR" sz="1200" kern="1200" dirty="0" err="1">
                <a:solidFill>
                  <a:schemeClr val="tx1"/>
                </a:solidFill>
                <a:effectLst/>
                <a:latin typeface="+mn-lt"/>
                <a:ea typeface="+mn-ea"/>
                <a:cs typeface="+mn-cs"/>
                <a:hlinkClick r:id="rId3"/>
              </a:rPr>
              <a:t>https</a:t>
            </a:r>
            <a:r>
              <a:rPr lang="el-GR" sz="1200" kern="1200" dirty="0">
                <a:solidFill>
                  <a:schemeClr val="tx1"/>
                </a:solidFill>
                <a:effectLst/>
                <a:latin typeface="+mn-lt"/>
                <a:ea typeface="+mn-ea"/>
                <a:cs typeface="+mn-cs"/>
                <a:hlinkClick r:id="rId3"/>
              </a:rPr>
              <a:t>://www.youtube.com/watch?v=HcEOyDnUNWk&amp;list=RDHcEOyDnUNWk&amp;index=1</a:t>
            </a:r>
            <a:r>
              <a:rPr lang="el-GR" sz="1200" kern="1200" dirty="0">
                <a:solidFill>
                  <a:schemeClr val="tx1"/>
                </a:solidFill>
                <a:effectLst/>
                <a:latin typeface="+mn-lt"/>
                <a:ea typeface="+mn-ea"/>
                <a:cs typeface="+mn-cs"/>
              </a:rPr>
              <a:t>)</a:t>
            </a:r>
          </a:p>
          <a:p>
            <a:pPr fontAlgn="auto"/>
            <a:r>
              <a:rPr lang="el-GR" sz="1200" kern="1200" dirty="0">
                <a:solidFill>
                  <a:schemeClr val="tx1"/>
                </a:solidFill>
                <a:effectLst/>
                <a:latin typeface="+mn-lt"/>
                <a:ea typeface="+mn-ea"/>
                <a:cs typeface="+mn-cs"/>
              </a:rPr>
              <a:t>Εκείνο που θέλω να θυμάστε μικροί μου μάγειρες είναι ότι πάντοτε στην κουζίνα μαζί μας πρέπει να βρίσκεται ένα ενήλικο άτομο, για  να επιβλέπει κα να μας βοηθά!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AC1E04D-210C-46B9-8A65-98A81C6CBC1C}" type="slidenum">
              <a:rPr lang="en-US" smtClean="0"/>
              <a:t>9</a:t>
            </a:fld>
            <a:endParaRPr lang="en-US"/>
          </a:p>
        </p:txBody>
      </p:sp>
    </p:spTree>
    <p:extLst>
      <p:ext uri="{BB962C8B-B14F-4D97-AF65-F5344CB8AC3E}">
        <p14:creationId xmlns:p14="http://schemas.microsoft.com/office/powerpoint/2010/main" val="927307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Καλό πλύσιμο πρώτα των χεριών με σαπούνι, (προβάλλεται η διαφάνεια). </a:t>
            </a:r>
          </a:p>
        </p:txBody>
      </p:sp>
      <p:sp>
        <p:nvSpPr>
          <p:cNvPr id="4" name="Slide Number Placeholder 3"/>
          <p:cNvSpPr>
            <a:spLocks noGrp="1"/>
          </p:cNvSpPr>
          <p:nvPr>
            <p:ph type="sldNum" sz="quarter" idx="10"/>
          </p:nvPr>
        </p:nvSpPr>
        <p:spPr/>
        <p:txBody>
          <a:bodyPr/>
          <a:lstStyle/>
          <a:p>
            <a:fld id="{3AC1E04D-210C-46B9-8A65-98A81C6CBC1C}" type="slidenum">
              <a:rPr lang="en-US" smtClean="0"/>
              <a:t>10</a:t>
            </a:fld>
            <a:endParaRPr lang="en-US"/>
          </a:p>
        </p:txBody>
      </p:sp>
    </p:spTree>
    <p:extLst>
      <p:ext uri="{BB962C8B-B14F-4D97-AF65-F5344CB8AC3E}">
        <p14:creationId xmlns:p14="http://schemas.microsoft.com/office/powerpoint/2010/main" val="317500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CDF31CF3-AF3C-437F-B63B-8632E45FFAC3}"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94931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DF31CF3-AF3C-437F-B63B-8632E45FFAC3}"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285500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DF31CF3-AF3C-437F-B63B-8632E45FFAC3}"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2969899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DF31CF3-AF3C-437F-B63B-8632E45FFAC3}"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297243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31CF3-AF3C-437F-B63B-8632E45FFAC3}" type="datetimeFigureOut">
              <a:rPr lang="el-GR" smtClean="0"/>
              <a:t>2/2/2021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3539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CDF31CF3-AF3C-437F-B63B-8632E45FFAC3}"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565135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CDF31CF3-AF3C-437F-B63B-8632E45FFAC3}" type="datetimeFigureOut">
              <a:rPr lang="el-GR" smtClean="0"/>
              <a:t>2/2/2021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244802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CDF31CF3-AF3C-437F-B63B-8632E45FFAC3}" type="datetimeFigureOut">
              <a:rPr lang="el-GR" smtClean="0"/>
              <a:t>2/2/2021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210681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31CF3-AF3C-437F-B63B-8632E45FFAC3}" type="datetimeFigureOut">
              <a:rPr lang="el-GR" smtClean="0"/>
              <a:t>2/2/2021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09691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31CF3-AF3C-437F-B63B-8632E45FFAC3}"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50025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F31CF3-AF3C-437F-B63B-8632E45FFAC3}" type="datetimeFigureOut">
              <a:rPr lang="el-GR" smtClean="0"/>
              <a:t>2/2/2021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479C1A8-3D50-4215-BBFF-DA75848DAFC7}" type="slidenum">
              <a:rPr lang="el-GR" smtClean="0"/>
              <a:t>‹#›</a:t>
            </a:fld>
            <a:endParaRPr lang="el-GR"/>
          </a:p>
        </p:txBody>
      </p:sp>
    </p:spTree>
    <p:extLst>
      <p:ext uri="{BB962C8B-B14F-4D97-AF65-F5344CB8AC3E}">
        <p14:creationId xmlns:p14="http://schemas.microsoft.com/office/powerpoint/2010/main" val="344840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31CF3-AF3C-437F-B63B-8632E45FFAC3}" type="datetimeFigureOut">
              <a:rPr lang="el-GR" smtClean="0"/>
              <a:t>2/2/2021</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9C1A8-3D50-4215-BBFF-DA75848DAFC7}" type="slidenum">
              <a:rPr lang="el-GR" smtClean="0"/>
              <a:t>‹#›</a:t>
            </a:fld>
            <a:endParaRPr lang="el-GR"/>
          </a:p>
        </p:txBody>
      </p:sp>
    </p:spTree>
    <p:extLst>
      <p:ext uri="{BB962C8B-B14F-4D97-AF65-F5344CB8AC3E}">
        <p14:creationId xmlns:p14="http://schemas.microsoft.com/office/powerpoint/2010/main" val="345640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hyperlink" Target="http://agogyd.schools.ac.cy/index.php/el/agogi-ygeias/analytiko-programma" TargetMode="Externa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youtube.com/watch?v=BoOPz-4Sou8&amp;ab_channel=StelinaLina" TargetMode="External"/><Relationship Id="rId5" Type="http://schemas.openxmlformats.org/officeDocument/2006/relationships/hyperlink" Target="http://elearning.schools.ac.cy/index.php/el/meno-spiti-kyklos1-bdimotikou/video/172-vidrik24" TargetMode="External"/><Relationship Id="rId4" Type="http://schemas.openxmlformats.org/officeDocument/2006/relationships/hyperlink" Target="https://www.freepi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BoOPz-4Sou8&amp;ab_channel=StelinaLin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323528" y="260648"/>
            <a:ext cx="8424936" cy="1944216"/>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srgbClr val="00B050"/>
                </a:solidFill>
              </a:rPr>
              <a:t>ΓΙΑΟΥΡΤΟΜΑΝΙΑ…ΜΕ ΟΛΕΣ ΤΙΣ ΟΜΑΔΕΣ ΤΡΟΦΩΝ</a:t>
            </a:r>
          </a:p>
        </p:txBody>
      </p:sp>
      <p:sp>
        <p:nvSpPr>
          <p:cNvPr id="2" name="Rectangle 1"/>
          <p:cNvSpPr/>
          <p:nvPr/>
        </p:nvSpPr>
        <p:spPr>
          <a:xfrm>
            <a:off x="323528" y="6021288"/>
            <a:ext cx="8568952" cy="707886"/>
          </a:xfrm>
          <a:prstGeom prst="rect">
            <a:avLst/>
          </a:prstGeom>
        </p:spPr>
        <p:txBody>
          <a:bodyPr wrap="square">
            <a:spAutoFit/>
          </a:bodyPr>
          <a:lstStyle/>
          <a:p>
            <a:pPr algn="just" fontAlgn="auto"/>
            <a:r>
              <a:rPr lang="el-GR" sz="2000" b="1" dirty="0" err="1"/>
              <a:t>Φιλιώ</a:t>
            </a:r>
            <a:r>
              <a:rPr lang="el-GR" sz="2000" b="1" dirty="0"/>
              <a:t> Σάββα</a:t>
            </a:r>
            <a:endParaRPr lang="el-GR" sz="2000" dirty="0"/>
          </a:p>
          <a:p>
            <a:pPr algn="just" fontAlgn="auto"/>
            <a:r>
              <a:rPr lang="el-GR" sz="2000" dirty="0"/>
              <a:t>Σύμβουλος και Συντονίστρια Αναλυτικού Προγράμματος Αγωγής Υγείας </a:t>
            </a:r>
          </a:p>
        </p:txBody>
      </p:sp>
      <p:pic>
        <p:nvPicPr>
          <p:cNvPr id="6" name="Content Placeholder 5" descr="Healthy food pyramid. different groups of products. diet with fish, meat, milk and bread.    illustration Premium Vector"/>
          <p:cNvPicPr>
            <a:picLocks noGrp="1"/>
          </p:cNvPicPr>
          <p:nvPr>
            <p:ph idx="1"/>
          </p:nvPr>
        </p:nvPicPr>
        <p:blipFill rotWithShape="1">
          <a:blip r:embed="rId2">
            <a:extLst>
              <a:ext uri="{28A0092B-C50C-407E-A947-70E740481C1C}">
                <a14:useLocalDpi xmlns:a14="http://schemas.microsoft.com/office/drawing/2010/main" val="0"/>
              </a:ext>
            </a:extLst>
          </a:blip>
          <a:srcRect l="5959" t="15892" r="4647" b="5550"/>
          <a:stretch/>
        </p:blipFill>
        <p:spPr bwMode="auto">
          <a:xfrm>
            <a:off x="500819" y="1922477"/>
            <a:ext cx="4015288" cy="3701008"/>
          </a:xfrm>
          <a:prstGeom prst="rect">
            <a:avLst/>
          </a:prstGeom>
          <a:ln>
            <a:noFill/>
          </a:ln>
          <a:effectLst>
            <a:softEdge rad="112500"/>
          </a:effectLst>
          <a:extLst>
            <a:ext uri="{53640926-AAD7-44D8-BBD7-CCE9431645EC}">
              <a14:shadowObscured xmlns:a14="http://schemas.microsoft.com/office/drawing/2010/main"/>
            </a:ext>
          </a:ex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99" t="14300" r="399" b="24150"/>
          <a:stretch/>
        </p:blipFill>
        <p:spPr>
          <a:xfrm>
            <a:off x="4809456" y="2482778"/>
            <a:ext cx="3908096" cy="32072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583551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47248" cy="850106"/>
          </a:xfrm>
        </p:spPr>
        <p:txBody>
          <a:bodyPr>
            <a:noAutofit/>
          </a:bodyPr>
          <a:lstStyle/>
          <a:p>
            <a:r>
              <a:rPr lang="el-GR" sz="6000" b="1" dirty="0">
                <a:solidFill>
                  <a:srgbClr val="FF0000"/>
                </a:solidFill>
              </a:rPr>
              <a:t>ΠΛΥΣΙΜΟ ΧΕΡΙΩΝ</a:t>
            </a:r>
          </a:p>
        </p:txBody>
      </p:sp>
      <p:pic>
        <p:nvPicPr>
          <p:cNvPr id="1026" name="Picture 2" descr="Πλύσιμο χεριών: Πόσο πρέπει να διαρκεί για να είστε προστατευμένο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64" y="1268760"/>
            <a:ext cx="8032439" cy="53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9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καπελο μαγειρα - Ποδιές Κουζίνας - Skroutz.gr"/>
          <p:cNvPicPr>
            <a:picLocks noChangeAspect="1" noChangeArrowheads="1"/>
          </p:cNvPicPr>
          <p:nvPr/>
        </p:nvPicPr>
        <p:blipFill rotWithShape="1">
          <a:blip r:embed="rId3">
            <a:extLst>
              <a:ext uri="{28A0092B-C50C-407E-A947-70E740481C1C}">
                <a14:useLocalDpi xmlns:a14="http://schemas.microsoft.com/office/drawing/2010/main" val="0"/>
              </a:ext>
            </a:extLst>
          </a:blip>
          <a:srcRect l="2261" t="-4741" r="14883" b="11806"/>
          <a:stretch/>
        </p:blipFill>
        <p:spPr bwMode="auto">
          <a:xfrm>
            <a:off x="2123728" y="908720"/>
            <a:ext cx="5730014" cy="466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3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7" descr="Σετ 2 κουταλάκια εκμάθησης με θήκη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792884"/>
            <a:ext cx="2088232" cy="1472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https://www.izzi.gr/media/catalog/product/cache/1/thumbnail/1000x/17f82f742ffe127f42dca9de82fb58b1/2/8/28849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127" y="1387062"/>
            <a:ext cx="2283676" cy="228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ave 2"/>
          <p:cNvSpPr/>
          <p:nvPr/>
        </p:nvSpPr>
        <p:spPr>
          <a:xfrm>
            <a:off x="1355545" y="332656"/>
            <a:ext cx="6312800" cy="1368152"/>
          </a:xfrm>
          <a:prstGeom prst="wave">
            <a:avLst/>
          </a:prstGeom>
          <a:solidFill>
            <a:schemeClr val="bg1"/>
          </a:solidFill>
          <a:ln w="825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latin typeface="Arial" panose="020B0604020202020204" pitchFamily="34" charset="0"/>
                <a:cs typeface="Arial" panose="020B0604020202020204" pitchFamily="34" charset="0"/>
              </a:rPr>
              <a:t>ΣΚΕΥΗ</a:t>
            </a:r>
            <a:endParaRPr lang="el-GR" sz="4800" dirty="0">
              <a:solidFill>
                <a:schemeClr val="tx1"/>
              </a:solidFill>
            </a:endParaRPr>
          </a:p>
        </p:txBody>
      </p:sp>
      <p:sp>
        <p:nvSpPr>
          <p:cNvPr id="4" name="Horizontal Scroll 3"/>
          <p:cNvSpPr/>
          <p:nvPr/>
        </p:nvSpPr>
        <p:spPr>
          <a:xfrm>
            <a:off x="1010155" y="2374594"/>
            <a:ext cx="6658190" cy="4366774"/>
          </a:xfrm>
          <a:prstGeom prst="horizontalScroll">
            <a:avLst>
              <a:gd name="adj" fmla="val 25000"/>
            </a:avLst>
          </a:prstGeom>
          <a:ln w="50800" cmpd="sng"/>
        </p:spPr>
        <p:style>
          <a:lnRef idx="2">
            <a:schemeClr val="accent3"/>
          </a:lnRef>
          <a:fillRef idx="1">
            <a:schemeClr val="lt1"/>
          </a:fillRef>
          <a:effectRef idx="0">
            <a:schemeClr val="accent3"/>
          </a:effectRef>
          <a:fontRef idx="minor">
            <a:schemeClr val="dk1"/>
          </a:fontRef>
        </p:style>
        <p:txBody>
          <a:bodyPr rtlCol="0" anchor="ctr"/>
          <a:lstStyle/>
          <a:p>
            <a:pPr algn="ctr"/>
            <a:r>
              <a:rPr lang="el-GR" sz="2400" b="1" dirty="0"/>
              <a:t>2 κουτάλια</a:t>
            </a:r>
          </a:p>
          <a:p>
            <a:pPr algn="ctr"/>
            <a:endParaRPr lang="el-GR" sz="2400" b="1" dirty="0"/>
          </a:p>
          <a:p>
            <a:pPr algn="ctr"/>
            <a:r>
              <a:rPr lang="el-GR" sz="2400" b="1" dirty="0"/>
              <a:t>1 πλαστικό διαφανές ποτήρι</a:t>
            </a:r>
          </a:p>
        </p:txBody>
      </p:sp>
    </p:spTree>
    <p:extLst>
      <p:ext uri="{BB962C8B-B14F-4D97-AF65-F5344CB8AC3E}">
        <p14:creationId xmlns:p14="http://schemas.microsoft.com/office/powerpoint/2010/main" val="72679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outa-mpol - www.olivemagazine.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96907"/>
            <a:ext cx="3198555" cy="26091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AutoShape 4" descr="Η πίτσα είναι πιο υγιεινό πρωινό από ένα μπολ δημητριακά, λέει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104" name="Picture 8" descr="Αμύγδαλα Εκτός από την ενίσχυση της μνήμης και της δύναμης του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225" y="3108453"/>
            <a:ext cx="2773742" cy="16631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0" name="Picture 2" descr="Set of vector illustrations of honey in honeycombs, in a jar, dripping from honey dipper Free Vector"/>
          <p:cNvPicPr>
            <a:picLocks noChangeAspect="1" noChangeArrowheads="1"/>
          </p:cNvPicPr>
          <p:nvPr/>
        </p:nvPicPr>
        <p:blipFill rotWithShape="1">
          <a:blip r:embed="rId5">
            <a:extLst>
              <a:ext uri="{28A0092B-C50C-407E-A947-70E740481C1C}">
                <a14:useLocalDpi xmlns:a14="http://schemas.microsoft.com/office/drawing/2010/main" val="0"/>
              </a:ext>
            </a:extLst>
          </a:blip>
          <a:srcRect r="34490" b="48608"/>
          <a:stretch/>
        </p:blipFill>
        <p:spPr bwMode="auto">
          <a:xfrm>
            <a:off x="6559724" y="4873988"/>
            <a:ext cx="2074927" cy="1627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Oats bowl. oatmeal sweet with strawberry breakfast cup, oat grain porridge. cartoon muesli, flake for healthy nutrition Premium Vector"/>
          <p:cNvPicPr>
            <a:picLocks noChangeAspect="1" noChangeArrowheads="1"/>
          </p:cNvPicPr>
          <p:nvPr/>
        </p:nvPicPr>
        <p:blipFill rotWithShape="1">
          <a:blip r:embed="rId6">
            <a:extLst>
              <a:ext uri="{28A0092B-C50C-407E-A947-70E740481C1C}">
                <a14:useLocalDpi xmlns:a14="http://schemas.microsoft.com/office/drawing/2010/main" val="0"/>
              </a:ext>
            </a:extLst>
          </a:blip>
          <a:srcRect l="401" t="16976" r="48476" b="18488"/>
          <a:stretch/>
        </p:blipFill>
        <p:spPr bwMode="auto">
          <a:xfrm>
            <a:off x="460375" y="4236621"/>
            <a:ext cx="3483741" cy="23042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4" name="Picture 6" descr="3d realistic plastic packages with yogurt. dairy sour cream with foil lid, cap Free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289" y="387780"/>
            <a:ext cx="2931608" cy="29316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3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500" fill="hold"/>
                                        <p:tgtEl>
                                          <p:spTgt spid="2054"/>
                                        </p:tgtEl>
                                        <p:attrNameLst>
                                          <p:attrName>ppt_x</p:attrName>
                                        </p:attrNameLst>
                                      </p:cBhvr>
                                      <p:tavLst>
                                        <p:tav tm="0">
                                          <p:val>
                                            <p:strVal val="#ppt_x"/>
                                          </p:val>
                                        </p:tav>
                                        <p:tav tm="100000">
                                          <p:val>
                                            <p:strVal val="#ppt_x"/>
                                          </p:val>
                                        </p:tav>
                                      </p:tavLst>
                                    </p:anim>
                                    <p:anim calcmode="lin" valueType="num">
                                      <p:cBhvr additive="base">
                                        <p:cTn id="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1000"/>
                                        <p:tgtEl>
                                          <p:spTgt spid="4098"/>
                                        </p:tgtEl>
                                      </p:cBhvr>
                                    </p:animEffect>
                                    <p:anim calcmode="lin" valueType="num">
                                      <p:cBhvr>
                                        <p:cTn id="14" dur="1000" fill="hold"/>
                                        <p:tgtEl>
                                          <p:spTgt spid="4098"/>
                                        </p:tgtEl>
                                        <p:attrNameLst>
                                          <p:attrName>ppt_x</p:attrName>
                                        </p:attrNameLst>
                                      </p:cBhvr>
                                      <p:tavLst>
                                        <p:tav tm="0">
                                          <p:val>
                                            <p:strVal val="#ppt_x"/>
                                          </p:val>
                                        </p:tav>
                                        <p:tav tm="100000">
                                          <p:val>
                                            <p:strVal val="#ppt_x"/>
                                          </p:val>
                                        </p:tav>
                                      </p:tavLst>
                                    </p:anim>
                                    <p:anim calcmode="lin" valueType="num">
                                      <p:cBhvr>
                                        <p:cTn id="15"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104"/>
                                        </p:tgtEl>
                                        <p:attrNameLst>
                                          <p:attrName>style.visibility</p:attrName>
                                        </p:attrNameLst>
                                      </p:cBhvr>
                                      <p:to>
                                        <p:strVal val="visible"/>
                                      </p:to>
                                    </p:set>
                                    <p:animEffect transition="in" filter="fade">
                                      <p:cBhvr>
                                        <p:cTn id="20" dur="1000"/>
                                        <p:tgtEl>
                                          <p:spTgt spid="4104"/>
                                        </p:tgtEl>
                                      </p:cBhvr>
                                    </p:animEffect>
                                    <p:anim calcmode="lin" valueType="num">
                                      <p:cBhvr>
                                        <p:cTn id="21" dur="1000" fill="hold"/>
                                        <p:tgtEl>
                                          <p:spTgt spid="4104"/>
                                        </p:tgtEl>
                                        <p:attrNameLst>
                                          <p:attrName>ppt_x</p:attrName>
                                        </p:attrNameLst>
                                      </p:cBhvr>
                                      <p:tavLst>
                                        <p:tav tm="0">
                                          <p:val>
                                            <p:strVal val="#ppt_x"/>
                                          </p:val>
                                        </p:tav>
                                        <p:tav tm="100000">
                                          <p:val>
                                            <p:strVal val="#ppt_x"/>
                                          </p:val>
                                        </p:tav>
                                      </p:tavLst>
                                    </p:anim>
                                    <p:anim calcmode="lin" valueType="num">
                                      <p:cBhvr>
                                        <p:cTn id="22" dur="1000" fill="hold"/>
                                        <p:tgtEl>
                                          <p:spTgt spid="410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1000"/>
                                        <p:tgtEl>
                                          <p:spTgt spid="2052"/>
                                        </p:tgtEl>
                                      </p:cBhvr>
                                    </p:animEffect>
                                    <p:anim calcmode="lin" valueType="num">
                                      <p:cBhvr>
                                        <p:cTn id="28" dur="1000" fill="hold"/>
                                        <p:tgtEl>
                                          <p:spTgt spid="2052"/>
                                        </p:tgtEl>
                                        <p:attrNameLst>
                                          <p:attrName>ppt_x</p:attrName>
                                        </p:attrNameLst>
                                      </p:cBhvr>
                                      <p:tavLst>
                                        <p:tav tm="0">
                                          <p:val>
                                            <p:strVal val="#ppt_x"/>
                                          </p:val>
                                        </p:tav>
                                        <p:tav tm="100000">
                                          <p:val>
                                            <p:strVal val="#ppt_x"/>
                                          </p:val>
                                        </p:tav>
                                      </p:tavLst>
                                    </p:anim>
                                    <p:anim calcmode="lin" valueType="num">
                                      <p:cBhvr>
                                        <p:cTn id="2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fade">
                                      <p:cBhvr>
                                        <p:cTn id="34" dur="1000"/>
                                        <p:tgtEl>
                                          <p:spTgt spid="2050"/>
                                        </p:tgtEl>
                                      </p:cBhvr>
                                    </p:animEffect>
                                    <p:anim calcmode="lin" valueType="num">
                                      <p:cBhvr>
                                        <p:cTn id="35" dur="1000" fill="hold"/>
                                        <p:tgtEl>
                                          <p:spTgt spid="2050"/>
                                        </p:tgtEl>
                                        <p:attrNameLst>
                                          <p:attrName>ppt_x</p:attrName>
                                        </p:attrNameLst>
                                      </p:cBhvr>
                                      <p:tavLst>
                                        <p:tav tm="0">
                                          <p:val>
                                            <p:strVal val="#ppt_x"/>
                                          </p:val>
                                        </p:tav>
                                        <p:tav tm="100000">
                                          <p:val>
                                            <p:strVal val="#ppt_x"/>
                                          </p:val>
                                        </p:tav>
                                      </p:tavLst>
                                    </p:anim>
                                    <p:anim calcmode="lin" valueType="num">
                                      <p:cBhvr>
                                        <p:cTn id="3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ave 7"/>
          <p:cNvSpPr/>
          <p:nvPr/>
        </p:nvSpPr>
        <p:spPr>
          <a:xfrm>
            <a:off x="1235580" y="260648"/>
            <a:ext cx="6000716" cy="1080120"/>
          </a:xfrm>
          <a:prstGeom prst="wave">
            <a:avLst/>
          </a:prstGeom>
          <a:solidFill>
            <a:schemeClr val="bg1"/>
          </a:solidFill>
          <a:ln w="698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800" b="1" dirty="0">
                <a:solidFill>
                  <a:schemeClr val="tx1"/>
                </a:solidFill>
                <a:latin typeface="Arial" panose="020B0604020202020204" pitchFamily="34" charset="0"/>
                <a:cs typeface="Arial" panose="020B0604020202020204" pitchFamily="34" charset="0"/>
              </a:rPr>
              <a:t>ΥΛΙΚΑ</a:t>
            </a:r>
            <a:endParaRPr lang="el-GR" sz="4800" dirty="0">
              <a:solidFill>
                <a:schemeClr val="tx1"/>
              </a:solidFill>
            </a:endParaRPr>
          </a:p>
        </p:txBody>
      </p:sp>
      <p:sp>
        <p:nvSpPr>
          <p:cNvPr id="9" name="Horizontal Scroll 8"/>
          <p:cNvSpPr/>
          <p:nvPr/>
        </p:nvSpPr>
        <p:spPr>
          <a:xfrm>
            <a:off x="1096396" y="1408706"/>
            <a:ext cx="6552728" cy="5427061"/>
          </a:xfrm>
          <a:prstGeom prst="horizontalScroll">
            <a:avLst>
              <a:gd name="adj" fmla="val 25000"/>
            </a:avLst>
          </a:prstGeom>
          <a:ln w="5080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l-GR" sz="2400" b="1" dirty="0"/>
          </a:p>
          <a:p>
            <a:pPr algn="ctr">
              <a:lnSpc>
                <a:spcPct val="150000"/>
              </a:lnSpc>
            </a:pPr>
            <a:r>
              <a:rPr lang="el-GR" sz="2400" b="1" dirty="0"/>
              <a:t>1 μικρό στραγγιστό γιαούρτι</a:t>
            </a:r>
          </a:p>
          <a:p>
            <a:pPr algn="ctr">
              <a:lnSpc>
                <a:spcPct val="150000"/>
              </a:lnSpc>
            </a:pPr>
            <a:r>
              <a:rPr lang="el-GR" sz="2400" b="1" dirty="0"/>
              <a:t>λίγα κομμένα φρούτα</a:t>
            </a:r>
          </a:p>
          <a:p>
            <a:pPr algn="ctr">
              <a:lnSpc>
                <a:spcPct val="150000"/>
              </a:lnSpc>
            </a:pPr>
            <a:r>
              <a:rPr lang="el-GR" sz="2400" b="1" dirty="0"/>
              <a:t>μισό ποτήρι αμύγδαλα ή καρύδια</a:t>
            </a:r>
          </a:p>
          <a:p>
            <a:pPr algn="ctr">
              <a:lnSpc>
                <a:spcPct val="150000"/>
              </a:lnSpc>
            </a:pPr>
            <a:r>
              <a:rPr lang="el-GR" sz="2400" b="1" dirty="0"/>
              <a:t>μισό ποτήρι δημητριακά</a:t>
            </a:r>
          </a:p>
          <a:p>
            <a:pPr algn="ctr">
              <a:lnSpc>
                <a:spcPct val="150000"/>
              </a:lnSpc>
            </a:pPr>
            <a:r>
              <a:rPr lang="el-GR" sz="2400" b="1" dirty="0"/>
              <a:t>1 κουταλιά μέλι</a:t>
            </a:r>
          </a:p>
          <a:p>
            <a:pPr algn="ctr">
              <a:lnSpc>
                <a:spcPct val="150000"/>
              </a:lnSpc>
            </a:pPr>
            <a:endParaRPr lang="el-GR" sz="2400" b="1" dirty="0"/>
          </a:p>
        </p:txBody>
      </p:sp>
    </p:spTree>
    <p:extLst>
      <p:ext uri="{BB962C8B-B14F-4D97-AF65-F5344CB8AC3E}">
        <p14:creationId xmlns:p14="http://schemas.microsoft.com/office/powerpoint/2010/main" val="743900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Παρακολουθήστε πώς θα το παρασκευάσουμε!</a:t>
            </a:r>
            <a:endParaRPr lang="en-US" dirty="0"/>
          </a:p>
        </p:txBody>
      </p:sp>
      <p:sp>
        <p:nvSpPr>
          <p:cNvPr id="4" name="Wave 3"/>
          <p:cNvSpPr/>
          <p:nvPr/>
        </p:nvSpPr>
        <p:spPr>
          <a:xfrm>
            <a:off x="179512" y="1412776"/>
            <a:ext cx="8507288" cy="2736304"/>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400" dirty="0">
                <a:latin typeface="Arial" panose="020B0604020202020204" pitchFamily="34" charset="0"/>
                <a:cs typeface="Arial" panose="020B0604020202020204" pitchFamily="34" charset="0"/>
              </a:rPr>
              <a:t>http://elearning.schools.ac.cy/index.php/el/meno-spiti-kyklos1-b-dimotikou/video/172-vidrik24</a:t>
            </a:r>
            <a:endParaRPr lang="en-US" sz="2400" dirty="0">
              <a:latin typeface="Arial" panose="020B0604020202020204" pitchFamily="34" charset="0"/>
              <a:cs typeface="Arial" panose="020B0604020202020204" pitchFamily="34" charset="0"/>
            </a:endParaRPr>
          </a:p>
        </p:txBody>
      </p:sp>
      <p:pic>
        <p:nvPicPr>
          <p:cNvPr id="6" name="Picture 2" descr="Realistic muesli fruits healthy breakfast  with top view of table with cereals spoon and plates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3567" y="4044896"/>
            <a:ext cx="3418433" cy="24846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53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descr="Σπιτικά δημητριακά με φρούτα και ξηρούς καρπούς (granol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4098" name="Picture 2" descr="Man chef cooking cartoon illustration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l="26969" t="8149" r="25932"/>
          <a:stretch/>
        </p:blipFill>
        <p:spPr bwMode="auto">
          <a:xfrm>
            <a:off x="6012160" y="836711"/>
            <a:ext cx="2808312" cy="5681625"/>
          </a:xfrm>
          <a:prstGeom prst="rect">
            <a:avLst/>
          </a:prstGeom>
          <a:noFill/>
          <a:extLst>
            <a:ext uri="{909E8E84-426E-40DD-AFC4-6F175D3DCCD1}">
              <a14:hiddenFill xmlns:a14="http://schemas.microsoft.com/office/drawing/2010/main">
                <a:solidFill>
                  <a:srgbClr val="FFFFFF"/>
                </a:solidFill>
              </a14:hiddenFill>
            </a:ext>
          </a:extLst>
        </p:spPr>
      </p:pic>
      <p:sp>
        <p:nvSpPr>
          <p:cNvPr id="2" name="Oval Callout 1"/>
          <p:cNvSpPr/>
          <p:nvPr/>
        </p:nvSpPr>
        <p:spPr>
          <a:xfrm>
            <a:off x="467544" y="160338"/>
            <a:ext cx="4464496" cy="2260550"/>
          </a:xfrm>
          <a:prstGeom prst="wedgeEllipseCallout">
            <a:avLst>
              <a:gd name="adj1" fmla="val 73310"/>
              <a:gd name="adj2" fmla="val 6675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2400" dirty="0">
                <a:latin typeface="Arial" panose="020B0604020202020204" pitchFamily="34" charset="0"/>
                <a:cs typeface="Arial" panose="020B0604020202020204" pitchFamily="34" charset="0"/>
              </a:rPr>
              <a:t>Ας το απολαύσουμε!</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3648" y="2609283"/>
            <a:ext cx="2931790" cy="39090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8462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Set of books and ladders Free Photo"/>
          <p:cNvPicPr/>
          <p:nvPr/>
        </p:nvPicPr>
        <p:blipFill rotWithShape="1">
          <a:blip r:embed="rId2" cstate="print">
            <a:extLst>
              <a:ext uri="{28A0092B-C50C-407E-A947-70E740481C1C}">
                <a14:useLocalDpi xmlns:a14="http://schemas.microsoft.com/office/drawing/2010/main" val="0"/>
              </a:ext>
            </a:extLst>
          </a:blip>
          <a:srcRect l="-10526" r="36842"/>
          <a:stretch/>
        </p:blipFill>
        <p:spPr bwMode="auto">
          <a:xfrm>
            <a:off x="6300192" y="124184"/>
            <a:ext cx="2291715" cy="1403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53640926-AAD7-44D8-BBD7-CCE9431645EC}">
              <a14:shadowObscured xmlns:a14="http://schemas.microsoft.com/office/drawing/2010/main"/>
            </a:ext>
          </a:extLst>
        </p:spPr>
      </p:pic>
      <p:sp>
        <p:nvSpPr>
          <p:cNvPr id="10" name="Rectangle 9"/>
          <p:cNvSpPr>
            <a:spLocks noChangeArrowheads="1"/>
          </p:cNvSpPr>
          <p:nvPr/>
        </p:nvSpPr>
        <p:spPr bwMode="auto">
          <a:xfrm>
            <a:off x="2987824" y="595027"/>
            <a:ext cx="21173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n-US" sz="2400" b="1" i="0" u="none" strike="noStrike" cap="none" normalizeH="0" baseline="0" dirty="0">
                <a:ln>
                  <a:noFill/>
                </a:ln>
                <a:solidFill>
                  <a:srgbClr val="00B050"/>
                </a:solidFill>
                <a:effectLst/>
                <a:latin typeface="Arial" panose="020B0604020202020204" pitchFamily="34" charset="0"/>
                <a:ea typeface="Calibri" panose="020F0502020204030204" pitchFamily="34" charset="0"/>
                <a:cs typeface="Arial" panose="020B0604020202020204" pitchFamily="34" charset="0"/>
              </a:rPr>
              <a:t>Πηγές</a:t>
            </a:r>
            <a:endParaRPr kumimoji="0" lang="el-GR"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1"/>
          <p:cNvSpPr/>
          <p:nvPr/>
        </p:nvSpPr>
        <p:spPr>
          <a:xfrm>
            <a:off x="161764" y="1412777"/>
            <a:ext cx="8874732" cy="5078313"/>
          </a:xfrm>
          <a:prstGeom prst="rect">
            <a:avLst/>
          </a:prstGeom>
        </p:spPr>
        <p:txBody>
          <a:bodyPr wrap="square">
            <a:spAutoFit/>
          </a:bodyPr>
          <a:lstStyle/>
          <a:p>
            <a:pPr algn="just" fontAlgn="auto">
              <a:spcAft>
                <a:spcPts val="0"/>
              </a:spcAft>
            </a:pPr>
            <a:r>
              <a:rPr lang="el-GR" dirty="0">
                <a:solidFill>
                  <a:srgbClr val="000000"/>
                </a:solidFill>
                <a:latin typeface="Arial" panose="020B0604020202020204" pitchFamily="34" charset="0"/>
                <a:ea typeface="Times New Roman" panose="02020603050405020304" pitchFamily="18" charset="0"/>
              </a:rPr>
              <a:t>Υπουργείο Παιδείας, Πολιτισμού, Αθλητισμού και Νεολαίας. (2019). Δείκτες Επιτυχίας και Δείκτες Επάρκειας Αναλυτικού Προγράμματος Αγωγής Υγείας. Διαθέσιμο στην ιστοσελίδα της Αγωγής Υγείας Δημοτικής Εκπαίδευσης: </a:t>
            </a:r>
            <a:r>
              <a:rPr lang="en-US" dirty="0">
                <a:solidFill>
                  <a:srgbClr val="000000"/>
                </a:solidFill>
                <a:latin typeface="Arial" panose="020B0604020202020204" pitchFamily="34" charset="0"/>
                <a:ea typeface="Times New Roman" panose="02020603050405020304" pitchFamily="18" charset="0"/>
                <a:hlinkClick r:id="rId3"/>
              </a:rPr>
              <a:t>http</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agogyd</a:t>
            </a:r>
            <a:r>
              <a:rPr lang="el-GR" dirty="0">
                <a:solidFill>
                  <a:srgbClr val="000000"/>
                </a:solidFill>
                <a:latin typeface="Arial" panose="020B0604020202020204" pitchFamily="34" charset="0"/>
                <a:ea typeface="Times New Roman" panose="02020603050405020304" pitchFamily="18" charset="0"/>
                <a:hlinkClick r:id="rId3"/>
              </a:rPr>
              <a:t>.</a:t>
            </a:r>
            <a:r>
              <a:rPr lang="en-US" dirty="0">
                <a:solidFill>
                  <a:srgbClr val="000000"/>
                </a:solidFill>
                <a:latin typeface="Arial" panose="020B0604020202020204" pitchFamily="34" charset="0"/>
                <a:ea typeface="Times New Roman" panose="02020603050405020304" pitchFamily="18" charset="0"/>
                <a:hlinkClick r:id="rId3"/>
              </a:rPr>
              <a:t>schools</a:t>
            </a:r>
            <a:r>
              <a:rPr lang="el-GR" dirty="0">
                <a:solidFill>
                  <a:srgbClr val="000000"/>
                </a:solidFill>
                <a:latin typeface="Arial" panose="020B0604020202020204" pitchFamily="34" charset="0"/>
                <a:ea typeface="Times New Roman" panose="02020603050405020304" pitchFamily="18" charset="0"/>
                <a:hlinkClick r:id="rId3"/>
              </a:rPr>
              <a:t>.</a:t>
            </a:r>
            <a:r>
              <a:rPr lang="en-US" dirty="0">
                <a:solidFill>
                  <a:srgbClr val="000000"/>
                </a:solidFill>
                <a:latin typeface="Arial" panose="020B0604020202020204" pitchFamily="34" charset="0"/>
                <a:ea typeface="Times New Roman" panose="02020603050405020304" pitchFamily="18" charset="0"/>
                <a:hlinkClick r:id="rId3"/>
              </a:rPr>
              <a:t>ac</a:t>
            </a:r>
            <a:r>
              <a:rPr lang="el-GR" dirty="0">
                <a:solidFill>
                  <a:srgbClr val="000000"/>
                </a:solidFill>
                <a:latin typeface="Arial" panose="020B0604020202020204" pitchFamily="34" charset="0"/>
                <a:ea typeface="Times New Roman" panose="02020603050405020304" pitchFamily="18" charset="0"/>
                <a:hlinkClick r:id="rId3"/>
              </a:rPr>
              <a:t>.</a:t>
            </a:r>
            <a:r>
              <a:rPr lang="en-US" dirty="0">
                <a:solidFill>
                  <a:srgbClr val="000000"/>
                </a:solidFill>
                <a:latin typeface="Arial" panose="020B0604020202020204" pitchFamily="34" charset="0"/>
                <a:ea typeface="Times New Roman" panose="02020603050405020304" pitchFamily="18" charset="0"/>
                <a:hlinkClick r:id="rId3"/>
              </a:rPr>
              <a:t>cy</a:t>
            </a:r>
            <a:r>
              <a:rPr lang="el-GR" dirty="0">
                <a:solidFill>
                  <a:srgbClr val="000000"/>
                </a:solidFill>
                <a:latin typeface="Arial" panose="020B0604020202020204" pitchFamily="34" charset="0"/>
                <a:ea typeface="Times New Roman" panose="02020603050405020304" pitchFamily="18" charset="0"/>
                <a:hlinkClick r:id="rId3"/>
              </a:rPr>
              <a:t>/</a:t>
            </a:r>
            <a:r>
              <a:rPr lang="en-US" dirty="0">
                <a:solidFill>
                  <a:srgbClr val="000000"/>
                </a:solidFill>
                <a:latin typeface="Arial" panose="020B0604020202020204" pitchFamily="34" charset="0"/>
                <a:ea typeface="Times New Roman" panose="02020603050405020304" pitchFamily="18" charset="0"/>
                <a:hlinkClick r:id="rId3"/>
              </a:rPr>
              <a:t>index</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php</a:t>
            </a:r>
            <a:r>
              <a:rPr lang="el-GR" dirty="0">
                <a:solidFill>
                  <a:srgbClr val="000000"/>
                </a:solidFill>
                <a:latin typeface="Arial" panose="020B0604020202020204" pitchFamily="34" charset="0"/>
                <a:ea typeface="Times New Roman" panose="02020603050405020304" pitchFamily="18" charset="0"/>
                <a:hlinkClick r:id="rId3"/>
              </a:rPr>
              <a:t>/</a:t>
            </a:r>
            <a:r>
              <a:rPr lang="en-US" dirty="0">
                <a:solidFill>
                  <a:srgbClr val="000000"/>
                </a:solidFill>
                <a:latin typeface="Arial" panose="020B0604020202020204" pitchFamily="34" charset="0"/>
                <a:ea typeface="Times New Roman" panose="02020603050405020304" pitchFamily="18" charset="0"/>
                <a:hlinkClick r:id="rId3"/>
              </a:rPr>
              <a:t>el</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agogi</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ygeias</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analytiko</a:t>
            </a:r>
            <a:r>
              <a:rPr lang="el-GR" dirty="0">
                <a:solidFill>
                  <a:srgbClr val="000000"/>
                </a:solidFill>
                <a:latin typeface="Arial" panose="020B0604020202020204" pitchFamily="34" charset="0"/>
                <a:ea typeface="Times New Roman" panose="02020603050405020304" pitchFamily="18" charset="0"/>
                <a:hlinkClick r:id="rId3"/>
              </a:rPr>
              <a:t>-</a:t>
            </a:r>
            <a:r>
              <a:rPr lang="en-US" dirty="0" err="1">
                <a:solidFill>
                  <a:srgbClr val="000000"/>
                </a:solidFill>
                <a:latin typeface="Arial" panose="020B0604020202020204" pitchFamily="34" charset="0"/>
                <a:ea typeface="Times New Roman" panose="02020603050405020304" pitchFamily="18" charset="0"/>
                <a:hlinkClick r:id="rId3"/>
              </a:rPr>
              <a:t>programma</a:t>
            </a:r>
            <a:endParaRPr lang="el-GR" dirty="0">
              <a:solidFill>
                <a:srgbClr val="000000"/>
              </a:solidFill>
              <a:latin typeface="Arial" panose="020B0604020202020204" pitchFamily="34" charset="0"/>
              <a:ea typeface="Times New Roman" panose="02020603050405020304" pitchFamily="18" charset="0"/>
            </a:endParaRPr>
          </a:p>
          <a:p>
            <a:pPr algn="just" fontAlgn="auto">
              <a:spcAft>
                <a:spcPts val="0"/>
              </a:spcAft>
            </a:pPr>
            <a:endParaRPr lang="el-GR" dirty="0">
              <a:solidFill>
                <a:srgbClr val="000000"/>
              </a:solidFill>
              <a:latin typeface="Arial" panose="020B0604020202020204" pitchFamily="34" charset="0"/>
            </a:endParaRPr>
          </a:p>
          <a:p>
            <a:pPr algn="just" fontAlgn="auto">
              <a:spcAft>
                <a:spcPts val="0"/>
              </a:spcAft>
            </a:pPr>
            <a:endParaRPr lang="el-GR" dirty="0">
              <a:solidFill>
                <a:srgbClr val="000000"/>
              </a:solidFill>
              <a:effectLst/>
              <a:latin typeface="Arial" panose="020B0604020202020204" pitchFamily="34" charset="0"/>
            </a:endParaRPr>
          </a:p>
          <a:p>
            <a:pPr algn="just"/>
            <a:r>
              <a:rPr lang="en-US" u="sng" dirty="0">
                <a:hlinkClick r:id="rId4"/>
              </a:rPr>
              <a:t>https</a:t>
            </a:r>
            <a:r>
              <a:rPr lang="el-GR" u="sng" dirty="0">
                <a:hlinkClick r:id="rId4"/>
              </a:rPr>
              <a:t>://</a:t>
            </a:r>
            <a:r>
              <a:rPr lang="en-US" u="sng" dirty="0">
                <a:hlinkClick r:id="rId4"/>
              </a:rPr>
              <a:t>www</a:t>
            </a:r>
            <a:r>
              <a:rPr lang="el-GR" u="sng" dirty="0">
                <a:hlinkClick r:id="rId4"/>
              </a:rPr>
              <a:t>.</a:t>
            </a:r>
            <a:r>
              <a:rPr lang="en-US" u="sng" dirty="0" err="1">
                <a:hlinkClick r:id="rId4"/>
              </a:rPr>
              <a:t>freepik</a:t>
            </a:r>
            <a:r>
              <a:rPr lang="el-GR" u="sng" dirty="0">
                <a:hlinkClick r:id="rId4"/>
              </a:rPr>
              <a:t>.</a:t>
            </a:r>
            <a:r>
              <a:rPr lang="en-US" u="sng" dirty="0">
                <a:hlinkClick r:id="rId4"/>
              </a:rPr>
              <a:t>com</a:t>
            </a:r>
            <a:r>
              <a:rPr lang="el-GR" u="sng" dirty="0">
                <a:hlinkClick r:id="rId4"/>
              </a:rPr>
              <a:t>/</a:t>
            </a:r>
            <a:endParaRPr lang="el-GR" u="sng" dirty="0"/>
          </a:p>
          <a:p>
            <a:pPr algn="just"/>
            <a:endParaRPr lang="en-US" dirty="0"/>
          </a:p>
          <a:p>
            <a:pPr algn="just" fontAlgn="auto">
              <a:spcAft>
                <a:spcPts val="0"/>
              </a:spcAft>
            </a:pPr>
            <a:endParaRPr lang="el-GR" dirty="0">
              <a:solidFill>
                <a:srgbClr val="000000"/>
              </a:solidFill>
              <a:latin typeface="Arial" panose="020B0604020202020204" pitchFamily="34" charset="0"/>
            </a:endParaRPr>
          </a:p>
          <a:p>
            <a:r>
              <a:rPr lang="el-GR" dirty="0">
                <a:latin typeface="Arial" panose="020B0604020202020204" pitchFamily="34" charset="0"/>
                <a:cs typeface="Arial" panose="020B0604020202020204" pitchFamily="34" charset="0"/>
                <a:hlinkClick r:id="rId5"/>
              </a:rPr>
              <a:t>http://elearning.schools.ac.cy/index.php/el/meno-spiti-kyklos1-bdimotikou/video/172-vidrik24</a:t>
            </a:r>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endParaRPr lang="el-GR"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6"/>
              </a:rPr>
              <a:t>https://www.youtube.com/watch?v=BoOPz-4Sou8&amp;ab_channel=StelinaLina</a:t>
            </a:r>
            <a:endParaRPr lang="el-GR"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just" fontAlgn="auto">
              <a:spcAft>
                <a:spcPts val="0"/>
              </a:spcAft>
            </a:pPr>
            <a:endParaRPr lang="el-GR" dirty="0">
              <a:solidFill>
                <a:srgbClr val="000000"/>
              </a:solidFill>
              <a:effectLst/>
              <a:latin typeface="Arial" panose="020B0604020202020204" pitchFamily="34" charset="0"/>
            </a:endParaRPr>
          </a:p>
          <a:p>
            <a:pPr algn="just"/>
            <a:r>
              <a:rPr lang="el-GR" dirty="0"/>
              <a:t>Φωτογραφίες από αρχείο </a:t>
            </a:r>
            <a:r>
              <a:rPr lang="el-GR" dirty="0" err="1"/>
              <a:t>Φιλιώ</a:t>
            </a:r>
            <a:r>
              <a:rPr lang="el-GR" dirty="0"/>
              <a:t> Σάββα, </a:t>
            </a:r>
            <a:r>
              <a:rPr lang="en-US" dirty="0"/>
              <a:t>copyright</a:t>
            </a:r>
            <a:r>
              <a:rPr lang="el-GR" dirty="0"/>
              <a:t> 2020</a:t>
            </a:r>
            <a:endParaRPr lang="en-US" dirty="0"/>
          </a:p>
          <a:p>
            <a:pPr algn="just" fontAlgn="auto">
              <a:spcAft>
                <a:spcPts val="0"/>
              </a:spcAft>
            </a:pPr>
            <a:endParaRPr lang="el-GR" dirty="0">
              <a:solidFill>
                <a:srgbClr val="000000"/>
              </a:solidFill>
              <a:latin typeface="Arial" panose="020B0604020202020204" pitchFamily="34" charset="0"/>
            </a:endParaRPr>
          </a:p>
        </p:txBody>
      </p:sp>
    </p:spTree>
    <p:extLst>
      <p:ext uri="{BB962C8B-B14F-4D97-AF65-F5344CB8AC3E}">
        <p14:creationId xmlns:p14="http://schemas.microsoft.com/office/powerpoint/2010/main" val="347560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ΟΜΑΔΕΣ ΤΡΟΦΩΝ&#10;ΣΤΑΥΡΟΥ ΗΛΙΑΝΑ&#10; "/>
          <p:cNvPicPr>
            <a:picLocks noChangeAspect="1" noChangeArrowheads="1"/>
          </p:cNvPicPr>
          <p:nvPr/>
        </p:nvPicPr>
        <p:blipFill rotWithShape="1">
          <a:blip r:embed="rId3">
            <a:extLst>
              <a:ext uri="{28A0092B-C50C-407E-A947-70E740481C1C}">
                <a14:useLocalDpi xmlns:a14="http://schemas.microsoft.com/office/drawing/2010/main" val="0"/>
              </a:ext>
            </a:extLst>
          </a:blip>
          <a:srcRect t="15038" r="2321" b="10033"/>
          <a:stretch/>
        </p:blipFill>
        <p:spPr bwMode="auto">
          <a:xfrm>
            <a:off x="643554" y="2007933"/>
            <a:ext cx="7928900" cy="4785518"/>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p:cNvSpPr/>
          <p:nvPr/>
        </p:nvSpPr>
        <p:spPr>
          <a:xfrm>
            <a:off x="323528" y="260648"/>
            <a:ext cx="8568952" cy="1728192"/>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5400" b="1" dirty="0">
                <a:solidFill>
                  <a:srgbClr val="00B050"/>
                </a:solidFill>
              </a:rPr>
              <a:t>ΠΟΙΚΙΛΙΑ ΤΡΟΦΩΝ</a:t>
            </a:r>
          </a:p>
        </p:txBody>
      </p:sp>
    </p:spTree>
    <p:extLst>
      <p:ext uri="{BB962C8B-B14F-4D97-AF65-F5344CB8AC3E}">
        <p14:creationId xmlns:p14="http://schemas.microsoft.com/office/powerpoint/2010/main" val="146207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οιά φρούτα και λαχανικά δεν χρειάζεται να αγοράζετε βιολογικά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12776"/>
            <a:ext cx="8096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l-GR" sz="5400" b="1" dirty="0">
                <a:solidFill>
                  <a:srgbClr val="00B050"/>
                </a:solidFill>
              </a:rPr>
              <a:t>ΦΡΟΥΤΑ ΚΑΙ ΛΑΧΑΝΙΚΑ</a:t>
            </a:r>
          </a:p>
        </p:txBody>
      </p:sp>
    </p:spTree>
    <p:extLst>
      <p:ext uri="{BB962C8B-B14F-4D97-AF65-F5344CB8AC3E}">
        <p14:creationId xmlns:p14="http://schemas.microsoft.com/office/powerpoint/2010/main" val="399182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l-GR" sz="5400" b="1" dirty="0">
                <a:solidFill>
                  <a:srgbClr val="00B050"/>
                </a:solidFill>
              </a:rPr>
              <a:t>ΓΑΛΑΚΤΟΚΟΜΙΚΑ</a:t>
            </a:r>
          </a:p>
        </p:txBody>
      </p:sp>
      <p:pic>
        <p:nvPicPr>
          <p:cNvPr id="5122" name="Picture 2" descr="Milk products icons set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060848"/>
            <a:ext cx="5472608" cy="42825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5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l-GR" sz="5400" b="1" dirty="0">
                <a:solidFill>
                  <a:srgbClr val="00B050"/>
                </a:solidFill>
              </a:rPr>
              <a:t>ΔΗΜΗΤΡΙΑΚΑ</a:t>
            </a:r>
          </a:p>
        </p:txBody>
      </p:sp>
      <p:pic>
        <p:nvPicPr>
          <p:cNvPr id="6146" name="Picture 2" descr="Δημητριακά – e-διατροφή"/>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35111"/>
            <a:ext cx="8213599" cy="51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452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332656"/>
            <a:ext cx="8229600" cy="1143000"/>
          </a:xfrm>
          <a:prstGeom prst="wav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l-GR" sz="3200" b="1" dirty="0">
                <a:solidFill>
                  <a:srgbClr val="00B050"/>
                </a:solidFill>
              </a:rPr>
              <a:t>ΚΡΕΑΤΑ-ΨΑΡΙΑ-ΑΥΓΟ-ΟΣΠΡΙΑ-ΞΗΡΟΙ ΚΑΡΠΟΙ</a:t>
            </a:r>
            <a:r>
              <a:rPr lang="el-GR" sz="3600" b="1" dirty="0">
                <a:solidFill>
                  <a:srgbClr val="00B050"/>
                </a:solidFill>
              </a:rPr>
              <a:t> </a:t>
            </a:r>
          </a:p>
        </p:txBody>
      </p:sp>
      <p:pic>
        <p:nvPicPr>
          <p:cNvPr id="4098" name="Picture 2" descr="Ομάδα 4η: Κρέας – Ψάρι – Όσπρια – Σουμάκης Νικόλαο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91" y="1700808"/>
            <a:ext cx="875837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5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template design with happy chef smiling Free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t="1" r="55317" b="-1167"/>
          <a:stretch/>
        </p:blipFill>
        <p:spPr bwMode="auto">
          <a:xfrm>
            <a:off x="395536" y="2780928"/>
            <a:ext cx="2664296" cy="396044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3059832" y="260648"/>
            <a:ext cx="5400600" cy="3240360"/>
          </a:xfrm>
          <a:prstGeom prst="wedgeEllipseCallout">
            <a:avLst>
              <a:gd name="adj1" fmla="val -50834"/>
              <a:gd name="adj2" fmla="val 58539"/>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defRPr/>
            </a:pPr>
            <a:r>
              <a:rPr lang="el-GR" sz="2000" dirty="0">
                <a:solidFill>
                  <a:schemeClr val="tx1"/>
                </a:solidFill>
                <a:latin typeface="Arial" panose="020B0604020202020204" pitchFamily="34" charset="0"/>
                <a:cs typeface="Arial" panose="020B0604020202020204" pitchFamily="34" charset="0"/>
              </a:rPr>
              <a:t>Όλες οι πιο πάνω τροφές αναπτύσσουν το σώμα μας και του δίνουν ενέργεια, αλλά και το προστατεύουν από ασθένειες, αφού περιέχουν βιταμίνες και άλατα. Οι ομάδες τροφών βρίσκονται στην Πυραμίδα της Υγιεινής Διατροφής!</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714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lthy food pyramid. different groups of products. diet with fish, meat, milk and bread.    illustration Premium Vector"/>
          <p:cNvPicPr/>
          <p:nvPr/>
        </p:nvPicPr>
        <p:blipFill rotWithShape="1">
          <a:blip r:embed="rId3">
            <a:extLst>
              <a:ext uri="{28A0092B-C50C-407E-A947-70E740481C1C}">
                <a14:useLocalDpi xmlns:a14="http://schemas.microsoft.com/office/drawing/2010/main" val="0"/>
              </a:ext>
            </a:extLst>
          </a:blip>
          <a:srcRect l="5959" t="15892" r="4647" b="5550"/>
          <a:stretch/>
        </p:blipFill>
        <p:spPr bwMode="auto">
          <a:xfrm>
            <a:off x="1763688" y="1301417"/>
            <a:ext cx="5778642" cy="3816424"/>
          </a:xfrm>
          <a:prstGeom prst="rect">
            <a:avLst/>
          </a:prstGeom>
          <a:ln>
            <a:noFill/>
          </a:ln>
          <a:effectLst>
            <a:softEdge rad="112500"/>
          </a:effectLst>
          <a:extLst>
            <a:ext uri="{53640926-AAD7-44D8-BBD7-CCE9431645EC}">
              <a14:shadowObscured xmlns:a14="http://schemas.microsoft.com/office/drawing/2010/main"/>
            </a:ext>
          </a:extLst>
        </p:spPr>
      </p:pic>
      <p:sp>
        <p:nvSpPr>
          <p:cNvPr id="5" name="Wave 4"/>
          <p:cNvSpPr/>
          <p:nvPr/>
        </p:nvSpPr>
        <p:spPr>
          <a:xfrm>
            <a:off x="323528" y="116632"/>
            <a:ext cx="8352928" cy="1080120"/>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2800" b="1" dirty="0">
                <a:solidFill>
                  <a:srgbClr val="FF0000"/>
                </a:solidFill>
                <a:latin typeface="Arial" panose="020B0604020202020204" pitchFamily="34" charset="0"/>
                <a:cs typeface="Arial" panose="020B0604020202020204" pitchFamily="34" charset="0"/>
              </a:rPr>
              <a:t>ΠΥΡΑΜΙΔΑ ΥΓΙΕΙΝΗΣ ΔΙΑΤΡΟΦΗΣ</a:t>
            </a:r>
            <a:endParaRPr lang="en-US" sz="2800" b="1" dirty="0">
              <a:solidFill>
                <a:srgbClr val="FF0000"/>
              </a:solidFill>
              <a:latin typeface="Arial" panose="020B0604020202020204" pitchFamily="34" charset="0"/>
              <a:cs typeface="Arial" panose="020B0604020202020204" pitchFamily="34" charset="0"/>
            </a:endParaRPr>
          </a:p>
        </p:txBody>
      </p:sp>
      <p:sp>
        <p:nvSpPr>
          <p:cNvPr id="6" name="Wave 5"/>
          <p:cNvSpPr/>
          <p:nvPr/>
        </p:nvSpPr>
        <p:spPr>
          <a:xfrm>
            <a:off x="863588" y="5142304"/>
            <a:ext cx="7272808" cy="1584176"/>
          </a:xfrm>
          <a:prstGeom prst="wav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dirty="0"/>
              <a:t>Μάθετε για την Πυραμίδα εδώ:</a:t>
            </a:r>
          </a:p>
          <a:p>
            <a:pPr algn="ctr"/>
            <a:r>
              <a:rPr lang="en-US" dirty="0">
                <a:hlinkClick r:id="rId4"/>
              </a:rPr>
              <a:t>https://www.youtube.com/watch?v=BoOPz-4Sou8&amp;ab_channel=StelinaLina</a:t>
            </a:r>
            <a:endParaRPr lang="el-GR" dirty="0"/>
          </a:p>
          <a:p>
            <a:pPr algn="ctr"/>
            <a:r>
              <a:rPr lang="el-GR" dirty="0"/>
              <a:t> </a:t>
            </a:r>
            <a:endParaRPr lang="en-US" dirty="0"/>
          </a:p>
        </p:txBody>
      </p:sp>
    </p:spTree>
    <p:extLst>
      <p:ext uri="{BB962C8B-B14F-4D97-AF65-F5344CB8AC3E}">
        <p14:creationId xmlns:p14="http://schemas.microsoft.com/office/powerpoint/2010/main" val="1902948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solidFill>
                  <a:srgbClr val="FF0000"/>
                </a:solidFill>
              </a:rPr>
              <a:t>Ας αρχίσουμε τη </a:t>
            </a:r>
            <a:r>
              <a:rPr lang="el-GR" dirty="0" err="1">
                <a:solidFill>
                  <a:srgbClr val="FF0000"/>
                </a:solidFill>
              </a:rPr>
              <a:t>γιαουρτομανία</a:t>
            </a:r>
            <a:r>
              <a:rPr lang="el-GR" dirty="0">
                <a:solidFill>
                  <a:srgbClr val="FF0000"/>
                </a:solidFill>
              </a:rPr>
              <a:t> μας!</a:t>
            </a:r>
            <a:endParaRPr lang="en-US" dirty="0">
              <a:solidFill>
                <a:srgbClr val="FF0000"/>
              </a:solidFill>
            </a:endParaRPr>
          </a:p>
        </p:txBody>
      </p:sp>
      <p:pic>
        <p:nvPicPr>
          <p:cNvPr id="4" name="Content Placeholder 3" descr="C:\Users\Filio\Desktop\φωτο για εκπαιδευτικο υλικο\πρόγευμα_Φιλιώ\viber_image_2020-04-16_14-43-59.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1439324"/>
            <a:ext cx="4176464" cy="511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666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718</Words>
  <Application>Microsoft Office PowerPoint</Application>
  <PresentationFormat>On-screen Show (4:3)</PresentationFormat>
  <Paragraphs>75</Paragraphs>
  <Slides>17</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ΦΡΟΥΤΑ ΚΑΙ ΛΑΧΑΝΙΚΑ</vt:lpstr>
      <vt:lpstr>ΓΑΛΑΚΤΟΚΟΜΙΚΑ</vt:lpstr>
      <vt:lpstr>ΔΗΜΗΤΡΙΑΚΑ</vt:lpstr>
      <vt:lpstr>ΚΡΕΑΤΑ-ΨΑΡΙΑ-ΑΥΓΟ-ΟΣΠΡΙΑ-ΞΗΡΟΙ ΚΑΡΠΟΙ </vt:lpstr>
      <vt:lpstr>PowerPoint Presentation</vt:lpstr>
      <vt:lpstr>PowerPoint Presentation</vt:lpstr>
      <vt:lpstr>Ας αρχίσουμε τη γιαουρτομανία μας!</vt:lpstr>
      <vt:lpstr>ΠΛΥΣΙΜΟ ΧΕΡΙΩΝ</vt:lpstr>
      <vt:lpstr>PowerPoint Presentation</vt:lpstr>
      <vt:lpstr>PowerPoint Presentation</vt:lpstr>
      <vt:lpstr>PowerPoint Presentation</vt:lpstr>
      <vt:lpstr>PowerPoint Presentation</vt:lpstr>
      <vt:lpstr>Παρακολουθήστε πώς θα το παρασκευάσουμε!</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ΜΕΝΩ ΣΠΙΤΙ ΜΑΘΑΙΝΩ ΑΠΟ ΤΗΝ ΤΗΛΕΟΡΑΣΗ  ΕΠ 3 ΑΓΩΓΗ ΥΓΕΙΑΣ   ΓΙΑ ΠΑΙΔΙΑ Β΄ ΔΗΜΟΤΙΚΟΥ</dc:title>
  <dc:creator>ECDL2019</dc:creator>
  <cp:lastModifiedBy>Zacharoudiou, Ioannis</cp:lastModifiedBy>
  <cp:revision>24</cp:revision>
  <dcterms:created xsi:type="dcterms:W3CDTF">2020-04-14T17:11:13Z</dcterms:created>
  <dcterms:modified xsi:type="dcterms:W3CDTF">2021-02-02T10:01:32Z</dcterms:modified>
</cp:coreProperties>
</file>