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2" r:id="rId3"/>
    <p:sldId id="273" r:id="rId4"/>
    <p:sldId id="270" r:id="rId5"/>
    <p:sldId id="269" r:id="rId6"/>
    <p:sldId id="268" r:id="rId7"/>
    <p:sldId id="267" r:id="rId8"/>
    <p:sldId id="271" r:id="rId9"/>
    <p:sldId id="266" r:id="rId10"/>
    <p:sldId id="265" r:id="rId11"/>
    <p:sldId id="272" r:id="rId12"/>
    <p:sldId id="259" r:id="rId13"/>
    <p:sldId id="261" r:id="rId14"/>
    <p:sldId id="263" r:id="rId15"/>
    <p:sldId id="274"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84434" autoAdjust="0"/>
  </p:normalViewPr>
  <p:slideViewPr>
    <p:cSldViewPr>
      <p:cViewPr varScale="1">
        <p:scale>
          <a:sx n="46" d="100"/>
          <a:sy n="46" d="100"/>
        </p:scale>
        <p:origin x="1570"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24876-FD47-47B8-B25D-8D1FB4872507}" type="datetimeFigureOut">
              <a:rPr lang="en-US" smtClean="0"/>
              <a:t>02-Feb-21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98BEE-0081-4198-9AD5-B4F4B627C28D}" type="slidenum">
              <a:rPr lang="en-US" smtClean="0"/>
              <a:t>‹#›</a:t>
            </a:fld>
            <a:endParaRPr lang="en-US"/>
          </a:p>
        </p:txBody>
      </p:sp>
    </p:spTree>
    <p:extLst>
      <p:ext uri="{BB962C8B-B14F-4D97-AF65-F5344CB8AC3E}">
        <p14:creationId xmlns:p14="http://schemas.microsoft.com/office/powerpoint/2010/main" val="39397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err="1">
                <a:solidFill>
                  <a:schemeClr val="tx1"/>
                </a:solidFill>
                <a:effectLst/>
                <a:latin typeface="+mn-lt"/>
                <a:ea typeface="+mn-ea"/>
                <a:cs typeface="+mn-cs"/>
              </a:rPr>
              <a:t>Ετσι</a:t>
            </a:r>
            <a:r>
              <a:rPr lang="el-GR" sz="1200" kern="1200" dirty="0">
                <a:solidFill>
                  <a:schemeClr val="tx1"/>
                </a:solidFill>
                <a:effectLst/>
                <a:latin typeface="+mn-lt"/>
                <a:ea typeface="+mn-ea"/>
                <a:cs typeface="+mn-cs"/>
              </a:rPr>
              <a:t> όλες οι αθλητικές δραστηριότητες (προβάλλεται η διαφάνεια 4), το περπάτημα (προβάλλεται η διαφάνεια 5), η ποδηλασία (προβάλλεται η διαφάνεια 6), οι εργασίες στον κήπο (προβάλλεται η διαφάνεια 7) και άλλες μορφές σωματικής άσκησης θεωρούνται φυσική δραστηριότητα.</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B98BEE-0081-4198-9AD5-B4F4B627C28D}" type="slidenum">
              <a:rPr lang="en-US" smtClean="0"/>
              <a:t>3</a:t>
            </a:fld>
            <a:endParaRPr lang="en-US"/>
          </a:p>
        </p:txBody>
      </p:sp>
    </p:spTree>
    <p:extLst>
      <p:ext uri="{BB962C8B-B14F-4D97-AF65-F5344CB8AC3E}">
        <p14:creationId xmlns:p14="http://schemas.microsoft.com/office/powerpoint/2010/main" val="101622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Η πυραμίδα της Φυσικής Δραστηριότητας</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έχει τέσσερα διαφορετικά επίπεδα.</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Κάθε επίπεδο έχει τη συχνότητά του και περιλαμβάνει ένα ή δύο τύπους δραστηριότητας που είναι απαραίτητες για τη βελτίωση της υγείας μας. Όσο λοιπόν πιο χαμηλά βρίσκεται στην πυραμίδα μια δραστηριότητα,</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τόσο πιο συχνά πρέπει να εκτελείται αυτή η δραστηριότητα.</a:t>
            </a:r>
            <a:endParaRPr lang="en-US" dirty="0"/>
          </a:p>
        </p:txBody>
      </p:sp>
      <p:sp>
        <p:nvSpPr>
          <p:cNvPr id="4" name="Slide Number Placeholder 3"/>
          <p:cNvSpPr>
            <a:spLocks noGrp="1"/>
          </p:cNvSpPr>
          <p:nvPr>
            <p:ph type="sldNum" sz="quarter" idx="10"/>
          </p:nvPr>
        </p:nvSpPr>
        <p:spPr/>
        <p:txBody>
          <a:bodyPr/>
          <a:lstStyle/>
          <a:p>
            <a:fld id="{EEB98BEE-0081-4198-9AD5-B4F4B627C28D}" type="slidenum">
              <a:rPr lang="en-US" smtClean="0"/>
              <a:t>8</a:t>
            </a:fld>
            <a:endParaRPr lang="en-US"/>
          </a:p>
        </p:txBody>
      </p:sp>
    </p:spTree>
    <p:extLst>
      <p:ext uri="{BB962C8B-B14F-4D97-AF65-F5344CB8AC3E}">
        <p14:creationId xmlns:p14="http://schemas.microsoft.com/office/powerpoint/2010/main" val="774429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Στο επίπεδο 1,</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που είναι η βάση της Πυραμίδας,  βρίσκονται οι δραστηριότητες που έχουν μεγάλα οφέλη στη γενική μας υγεία. Είναι δραστηριότητες μικρής έντασης και μπορούν να τις πραγματοποιήσουν όλοι σχεδόν παιδιά μου. Τέτοιου τύπου δραστηριότητες μπορεί να είναι: Βόλτα με τον σκύλο μας, καθαριότητα και δουλείες του σπιτιού, ανέβασμα σκαλοπατιών, πλύσιμο αυτοκινήτου,  περπάτημα, χορευτικό παιχνίδι, παιχνίδι στη γειτονιά ή στο πάρκο και άλλες τόσες δραστηριότητες.</a:t>
            </a:r>
            <a:endParaRPr lang="en-US" dirty="0"/>
          </a:p>
        </p:txBody>
      </p:sp>
      <p:sp>
        <p:nvSpPr>
          <p:cNvPr id="4" name="Slide Number Placeholder 3"/>
          <p:cNvSpPr>
            <a:spLocks noGrp="1"/>
          </p:cNvSpPr>
          <p:nvPr>
            <p:ph type="sldNum" sz="quarter" idx="10"/>
          </p:nvPr>
        </p:nvSpPr>
        <p:spPr/>
        <p:txBody>
          <a:bodyPr/>
          <a:lstStyle/>
          <a:p>
            <a:fld id="{EEB98BEE-0081-4198-9AD5-B4F4B627C28D}" type="slidenum">
              <a:rPr lang="en-US" smtClean="0"/>
              <a:t>9</a:t>
            </a:fld>
            <a:endParaRPr lang="en-US"/>
          </a:p>
        </p:txBody>
      </p:sp>
    </p:spTree>
    <p:extLst>
      <p:ext uri="{BB962C8B-B14F-4D97-AF65-F5344CB8AC3E}">
        <p14:creationId xmlns:p14="http://schemas.microsoft.com/office/powerpoint/2010/main" val="40265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Το επίπεδο 2,</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περιλαμβάνει αερόβιες και αθλητικές δραστηριότητες όπως τρέξιμο, κολύμβηση, σχοινάκι με αργό ή μέτριο ρυθμό, ομαδικά παιχνίδια, ποδόσφαιρο, καλαθόσφαιρα, </a:t>
            </a:r>
            <a:r>
              <a:rPr lang="el-GR" sz="1200" kern="1200" dirty="0" err="1">
                <a:solidFill>
                  <a:schemeClr val="tx1"/>
                </a:solidFill>
                <a:effectLst/>
                <a:latin typeface="+mn-lt"/>
                <a:ea typeface="+mn-ea"/>
                <a:cs typeface="+mn-cs"/>
              </a:rPr>
              <a:t>πετόσφαιρα</a:t>
            </a:r>
            <a:r>
              <a:rPr lang="el-GR" sz="1200" kern="1200" dirty="0">
                <a:solidFill>
                  <a:schemeClr val="tx1"/>
                </a:solidFill>
                <a:effectLst/>
                <a:latin typeface="+mn-lt"/>
                <a:ea typeface="+mn-ea"/>
                <a:cs typeface="+mn-cs"/>
              </a:rPr>
              <a:t> και τόσα άλλα αθλήματα. </a:t>
            </a:r>
            <a:endParaRPr lang="en-US" dirty="0"/>
          </a:p>
        </p:txBody>
      </p:sp>
      <p:sp>
        <p:nvSpPr>
          <p:cNvPr id="4" name="Slide Number Placeholder 3"/>
          <p:cNvSpPr>
            <a:spLocks noGrp="1"/>
          </p:cNvSpPr>
          <p:nvPr>
            <p:ph type="sldNum" sz="quarter" idx="10"/>
          </p:nvPr>
        </p:nvSpPr>
        <p:spPr/>
        <p:txBody>
          <a:bodyPr/>
          <a:lstStyle/>
          <a:p>
            <a:fld id="{EEB98BEE-0081-4198-9AD5-B4F4B627C28D}" type="slidenum">
              <a:rPr lang="en-US" smtClean="0"/>
              <a:t>10</a:t>
            </a:fld>
            <a:endParaRPr lang="en-US"/>
          </a:p>
        </p:txBody>
      </p:sp>
    </p:spTree>
    <p:extLst>
      <p:ext uri="{BB962C8B-B14F-4D97-AF65-F5344CB8AC3E}">
        <p14:creationId xmlns:p14="http://schemas.microsoft.com/office/powerpoint/2010/main" val="318311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Το επίπεδο 3 περιλαμβάνει δραστηριότητες και ασκήσεις που αυξάνουν την ευλυγισία και τη δύναμη όπως καράτε, χορός, μπαλέτο  και άλλα πολλά</a:t>
            </a:r>
            <a:endParaRPr lang="en-US" dirty="0"/>
          </a:p>
        </p:txBody>
      </p:sp>
      <p:sp>
        <p:nvSpPr>
          <p:cNvPr id="4" name="Slide Number Placeholder 3"/>
          <p:cNvSpPr>
            <a:spLocks noGrp="1"/>
          </p:cNvSpPr>
          <p:nvPr>
            <p:ph type="sldNum" sz="quarter" idx="10"/>
          </p:nvPr>
        </p:nvSpPr>
        <p:spPr/>
        <p:txBody>
          <a:bodyPr/>
          <a:lstStyle/>
          <a:p>
            <a:fld id="{EEB98BEE-0081-4198-9AD5-B4F4B627C28D}" type="slidenum">
              <a:rPr lang="en-US" smtClean="0"/>
              <a:t>11</a:t>
            </a:fld>
            <a:endParaRPr lang="en-US"/>
          </a:p>
        </p:txBody>
      </p:sp>
    </p:spTree>
    <p:extLst>
      <p:ext uri="{BB962C8B-B14F-4D97-AF65-F5344CB8AC3E}">
        <p14:creationId xmlns:p14="http://schemas.microsoft.com/office/powerpoint/2010/main" val="332417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Στο επίπεδο τέσσερα είναι οι δραστηριότητες που πρέπει να γίνονται για πολύ λίγο χρονικό διάστημα. Το επίπεδο τέσσερα περιλαμβάνει όλες  εκείνες τις δραστηριότητες, οι οποίες θα πρέπει να γίνονται λίγες φορές και η διάρκειά τους να μη ξεπερνά τα 30 λεπτά κάθε  φορά. Τέτοιες δραστηριότητες είναι η παρακολούθηση τηλεόρασης, τα βιντεοπαιχνίδια, τα </a:t>
            </a:r>
            <a:r>
              <a:rPr lang="el-GR" sz="1200" kern="1200" dirty="0" err="1">
                <a:solidFill>
                  <a:schemeClr val="tx1"/>
                </a:solidFill>
                <a:effectLst/>
                <a:latin typeface="+mn-lt"/>
                <a:ea typeface="+mn-ea"/>
                <a:cs typeface="+mn-cs"/>
              </a:rPr>
              <a:t>παιχνιδια</a:t>
            </a:r>
            <a:r>
              <a:rPr lang="el-GR" sz="1200" kern="1200" dirty="0">
                <a:solidFill>
                  <a:schemeClr val="tx1"/>
                </a:solidFill>
                <a:effectLst/>
                <a:latin typeface="+mn-lt"/>
                <a:ea typeface="+mn-ea"/>
                <a:cs typeface="+mn-cs"/>
              </a:rPr>
              <a:t> στον ηλεκτρονικό υπολογιστή και γενικά καθιστικές δραστηριότητες.</a:t>
            </a:r>
            <a:endParaRPr lang="en-US" dirty="0"/>
          </a:p>
        </p:txBody>
      </p:sp>
      <p:sp>
        <p:nvSpPr>
          <p:cNvPr id="4" name="Slide Number Placeholder 3"/>
          <p:cNvSpPr>
            <a:spLocks noGrp="1"/>
          </p:cNvSpPr>
          <p:nvPr>
            <p:ph type="sldNum" sz="quarter" idx="10"/>
          </p:nvPr>
        </p:nvSpPr>
        <p:spPr/>
        <p:txBody>
          <a:bodyPr/>
          <a:lstStyle/>
          <a:p>
            <a:fld id="{EEB98BEE-0081-4198-9AD5-B4F4B627C28D}" type="slidenum">
              <a:rPr lang="en-US" smtClean="0"/>
              <a:t>12</a:t>
            </a:fld>
            <a:endParaRPr lang="en-US"/>
          </a:p>
        </p:txBody>
      </p:sp>
    </p:spTree>
    <p:extLst>
      <p:ext uri="{BB962C8B-B14F-4D97-AF65-F5344CB8AC3E}">
        <p14:creationId xmlns:p14="http://schemas.microsoft.com/office/powerpoint/2010/main" val="383867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Μπορείτε κι εσείς να γράψετε για μια εβδομάδα τι παιχνίδια/</a:t>
            </a:r>
            <a:r>
              <a:rPr lang="el-GR" sz="1200" kern="1200" dirty="0" err="1">
                <a:solidFill>
                  <a:schemeClr val="tx1"/>
                </a:solidFill>
                <a:effectLst/>
                <a:latin typeface="+mn-lt"/>
                <a:ea typeface="+mn-ea"/>
                <a:cs typeface="+mn-cs"/>
              </a:rPr>
              <a:t>δραστηριοτήτες</a:t>
            </a:r>
            <a:r>
              <a:rPr lang="el-GR" sz="1200" kern="1200" dirty="0">
                <a:solidFill>
                  <a:schemeClr val="tx1"/>
                </a:solidFill>
                <a:effectLst/>
                <a:latin typeface="+mn-lt"/>
                <a:ea typeface="+mn-ea"/>
                <a:cs typeface="+mn-cs"/>
              </a:rPr>
              <a:t> σας αρέσουν και θέλετε να παίζετε για να γυμνάζετε έτσι το σώμα σας και να νιώθετε </a:t>
            </a:r>
            <a:r>
              <a:rPr lang="el-GR" sz="1200" kern="1200">
                <a:solidFill>
                  <a:schemeClr val="tx1"/>
                </a:solidFill>
                <a:effectLst/>
                <a:latin typeface="+mn-lt"/>
                <a:ea typeface="+mn-ea"/>
                <a:cs typeface="+mn-cs"/>
              </a:rPr>
              <a:t>και όμορφα</a:t>
            </a:r>
            <a:endParaRPr lang="en-US" dirty="0"/>
          </a:p>
        </p:txBody>
      </p:sp>
      <p:sp>
        <p:nvSpPr>
          <p:cNvPr id="4" name="Slide Number Placeholder 3"/>
          <p:cNvSpPr>
            <a:spLocks noGrp="1"/>
          </p:cNvSpPr>
          <p:nvPr>
            <p:ph type="sldNum" sz="quarter" idx="10"/>
          </p:nvPr>
        </p:nvSpPr>
        <p:spPr/>
        <p:txBody>
          <a:bodyPr/>
          <a:lstStyle/>
          <a:p>
            <a:fld id="{EEB98BEE-0081-4198-9AD5-B4F4B627C28D}" type="slidenum">
              <a:rPr lang="en-US" smtClean="0"/>
              <a:t>13</a:t>
            </a:fld>
            <a:endParaRPr lang="en-US"/>
          </a:p>
        </p:txBody>
      </p:sp>
    </p:spTree>
    <p:extLst>
      <p:ext uri="{BB962C8B-B14F-4D97-AF65-F5344CB8AC3E}">
        <p14:creationId xmlns:p14="http://schemas.microsoft.com/office/powerpoint/2010/main" val="3173924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F78487C-D97C-4575-862F-56270D895CA6}"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C11EE1-2E90-4044-88DF-EC631FB4A57D}" type="slidenum">
              <a:rPr lang="el-GR" smtClean="0"/>
              <a:t>‹#›</a:t>
            </a:fld>
            <a:endParaRPr lang="el-GR"/>
          </a:p>
        </p:txBody>
      </p:sp>
    </p:spTree>
    <p:extLst>
      <p:ext uri="{BB962C8B-B14F-4D97-AF65-F5344CB8AC3E}">
        <p14:creationId xmlns:p14="http://schemas.microsoft.com/office/powerpoint/2010/main" val="146517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F78487C-D97C-4575-862F-56270D895CA6}"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C11EE1-2E90-4044-88DF-EC631FB4A57D}" type="slidenum">
              <a:rPr lang="el-GR" smtClean="0"/>
              <a:t>‹#›</a:t>
            </a:fld>
            <a:endParaRPr lang="el-GR"/>
          </a:p>
        </p:txBody>
      </p:sp>
    </p:spTree>
    <p:extLst>
      <p:ext uri="{BB962C8B-B14F-4D97-AF65-F5344CB8AC3E}">
        <p14:creationId xmlns:p14="http://schemas.microsoft.com/office/powerpoint/2010/main" val="305613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F78487C-D97C-4575-862F-56270D895CA6}"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C11EE1-2E90-4044-88DF-EC631FB4A57D}" type="slidenum">
              <a:rPr lang="el-GR" smtClean="0"/>
              <a:t>‹#›</a:t>
            </a:fld>
            <a:endParaRPr lang="el-GR"/>
          </a:p>
        </p:txBody>
      </p:sp>
    </p:spTree>
    <p:extLst>
      <p:ext uri="{BB962C8B-B14F-4D97-AF65-F5344CB8AC3E}">
        <p14:creationId xmlns:p14="http://schemas.microsoft.com/office/powerpoint/2010/main" val="379874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F78487C-D97C-4575-862F-56270D895CA6}"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C11EE1-2E90-4044-88DF-EC631FB4A57D}" type="slidenum">
              <a:rPr lang="el-GR" smtClean="0"/>
              <a:t>‹#›</a:t>
            </a:fld>
            <a:endParaRPr lang="el-GR"/>
          </a:p>
        </p:txBody>
      </p:sp>
    </p:spTree>
    <p:extLst>
      <p:ext uri="{BB962C8B-B14F-4D97-AF65-F5344CB8AC3E}">
        <p14:creationId xmlns:p14="http://schemas.microsoft.com/office/powerpoint/2010/main" val="326916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8487C-D97C-4575-862F-56270D895CA6}"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DC11EE1-2E90-4044-88DF-EC631FB4A57D}" type="slidenum">
              <a:rPr lang="el-GR" smtClean="0"/>
              <a:t>‹#›</a:t>
            </a:fld>
            <a:endParaRPr lang="el-GR"/>
          </a:p>
        </p:txBody>
      </p:sp>
    </p:spTree>
    <p:extLst>
      <p:ext uri="{BB962C8B-B14F-4D97-AF65-F5344CB8AC3E}">
        <p14:creationId xmlns:p14="http://schemas.microsoft.com/office/powerpoint/2010/main" val="57610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F78487C-D97C-4575-862F-56270D895CA6}"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DC11EE1-2E90-4044-88DF-EC631FB4A57D}" type="slidenum">
              <a:rPr lang="el-GR" smtClean="0"/>
              <a:t>‹#›</a:t>
            </a:fld>
            <a:endParaRPr lang="el-GR"/>
          </a:p>
        </p:txBody>
      </p:sp>
    </p:spTree>
    <p:extLst>
      <p:ext uri="{BB962C8B-B14F-4D97-AF65-F5344CB8AC3E}">
        <p14:creationId xmlns:p14="http://schemas.microsoft.com/office/powerpoint/2010/main" val="39959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4F78487C-D97C-4575-862F-56270D895CA6}" type="datetimeFigureOut">
              <a:rPr lang="el-GR" smtClean="0"/>
              <a:t>2/2/2021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DC11EE1-2E90-4044-88DF-EC631FB4A57D}" type="slidenum">
              <a:rPr lang="el-GR" smtClean="0"/>
              <a:t>‹#›</a:t>
            </a:fld>
            <a:endParaRPr lang="el-GR"/>
          </a:p>
        </p:txBody>
      </p:sp>
    </p:spTree>
    <p:extLst>
      <p:ext uri="{BB962C8B-B14F-4D97-AF65-F5344CB8AC3E}">
        <p14:creationId xmlns:p14="http://schemas.microsoft.com/office/powerpoint/2010/main" val="224793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4F78487C-D97C-4575-862F-56270D895CA6}" type="datetimeFigureOut">
              <a:rPr lang="el-GR" smtClean="0"/>
              <a:t>2/2/2021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DC11EE1-2E90-4044-88DF-EC631FB4A57D}" type="slidenum">
              <a:rPr lang="el-GR" smtClean="0"/>
              <a:t>‹#›</a:t>
            </a:fld>
            <a:endParaRPr lang="el-GR"/>
          </a:p>
        </p:txBody>
      </p:sp>
    </p:spTree>
    <p:extLst>
      <p:ext uri="{BB962C8B-B14F-4D97-AF65-F5344CB8AC3E}">
        <p14:creationId xmlns:p14="http://schemas.microsoft.com/office/powerpoint/2010/main" val="309498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8487C-D97C-4575-862F-56270D895CA6}" type="datetimeFigureOut">
              <a:rPr lang="el-GR" smtClean="0"/>
              <a:t>2/2/2021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DC11EE1-2E90-4044-88DF-EC631FB4A57D}" type="slidenum">
              <a:rPr lang="el-GR" smtClean="0"/>
              <a:t>‹#›</a:t>
            </a:fld>
            <a:endParaRPr lang="el-GR"/>
          </a:p>
        </p:txBody>
      </p:sp>
    </p:spTree>
    <p:extLst>
      <p:ext uri="{BB962C8B-B14F-4D97-AF65-F5344CB8AC3E}">
        <p14:creationId xmlns:p14="http://schemas.microsoft.com/office/powerpoint/2010/main" val="284311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8487C-D97C-4575-862F-56270D895CA6}"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DC11EE1-2E90-4044-88DF-EC631FB4A57D}" type="slidenum">
              <a:rPr lang="el-GR" smtClean="0"/>
              <a:t>‹#›</a:t>
            </a:fld>
            <a:endParaRPr lang="el-GR"/>
          </a:p>
        </p:txBody>
      </p:sp>
    </p:spTree>
    <p:extLst>
      <p:ext uri="{BB962C8B-B14F-4D97-AF65-F5344CB8AC3E}">
        <p14:creationId xmlns:p14="http://schemas.microsoft.com/office/powerpoint/2010/main" val="7313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8487C-D97C-4575-862F-56270D895CA6}"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DC11EE1-2E90-4044-88DF-EC631FB4A57D}" type="slidenum">
              <a:rPr lang="el-GR" smtClean="0"/>
              <a:t>‹#›</a:t>
            </a:fld>
            <a:endParaRPr lang="el-GR"/>
          </a:p>
        </p:txBody>
      </p:sp>
    </p:spTree>
    <p:extLst>
      <p:ext uri="{BB962C8B-B14F-4D97-AF65-F5344CB8AC3E}">
        <p14:creationId xmlns:p14="http://schemas.microsoft.com/office/powerpoint/2010/main" val="370371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8487C-D97C-4575-862F-56270D895CA6}" type="datetimeFigureOut">
              <a:rPr lang="el-GR" smtClean="0"/>
              <a:t>2/2/2021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11EE1-2E90-4044-88DF-EC631FB4A57D}" type="slidenum">
              <a:rPr lang="el-GR" smtClean="0"/>
              <a:t>‹#›</a:t>
            </a:fld>
            <a:endParaRPr lang="el-GR"/>
          </a:p>
        </p:txBody>
      </p:sp>
    </p:spTree>
    <p:extLst>
      <p:ext uri="{BB962C8B-B14F-4D97-AF65-F5344CB8AC3E}">
        <p14:creationId xmlns:p14="http://schemas.microsoft.com/office/powerpoint/2010/main" val="407312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time_continue=3&amp;v=isI8L35cnZw&amp;feature=emb_log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sers.sch.gr/adanis/portal/index.php/physicalactivity" TargetMode="External"/><Relationship Id="rId2" Type="http://schemas.openxmlformats.org/officeDocument/2006/relationships/hyperlink" Target="http://agogyd.schools.ac.cy/index.php/el/agogi-ygeias/analytiko-programma" TargetMode="External"/><Relationship Id="rId1" Type="http://schemas.openxmlformats.org/officeDocument/2006/relationships/slideLayout" Target="../slideLayouts/slideLayout2.xml"/><Relationship Id="rId4" Type="http://schemas.openxmlformats.org/officeDocument/2006/relationships/hyperlink" Target="https://www.youtube.com/watch?time_continue=3&amp;v=isI8L35cnZw&amp;feature=emb_log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836712"/>
            <a:ext cx="7776864" cy="3096344"/>
          </a:xfrm>
        </p:spPr>
        <p:txBody>
          <a:bodyPr>
            <a:normAutofit/>
          </a:bodyPr>
          <a:lstStyle/>
          <a:p>
            <a:r>
              <a:rPr lang="el-GR" dirty="0"/>
              <a:t>ΠΥΡΑΜΙΔΑ ΦΥΣΙΚΗΣ ΔΡΑΣΤΗΡΙΟΤΗΤΑΣ</a:t>
            </a:r>
          </a:p>
        </p:txBody>
      </p:sp>
      <p:sp>
        <p:nvSpPr>
          <p:cNvPr id="3" name="Subtitle 2"/>
          <p:cNvSpPr>
            <a:spLocks noGrp="1"/>
          </p:cNvSpPr>
          <p:nvPr>
            <p:ph type="subTitle" idx="1"/>
          </p:nvPr>
        </p:nvSpPr>
        <p:spPr>
          <a:xfrm>
            <a:off x="575556" y="4725144"/>
            <a:ext cx="8136904" cy="1752600"/>
          </a:xfrm>
        </p:spPr>
        <p:txBody>
          <a:bodyPr>
            <a:normAutofit/>
          </a:bodyPr>
          <a:lstStyle/>
          <a:p>
            <a:pPr fontAlgn="auto"/>
            <a:endParaRPr lang="el-GR" sz="2400" i="1" dirty="0"/>
          </a:p>
          <a:p>
            <a:pPr algn="just" fontAlgn="auto"/>
            <a:r>
              <a:rPr lang="el-GR" sz="2400" i="1" dirty="0"/>
              <a:t>Σάββα </a:t>
            </a:r>
            <a:r>
              <a:rPr lang="el-GR" sz="2400" i="1" dirty="0" err="1"/>
              <a:t>Φιλιώ</a:t>
            </a:r>
            <a:r>
              <a:rPr lang="el-GR" sz="2400" i="1" dirty="0"/>
              <a:t>, Σύμβουλος και Συντονίστρια Αναλυτικού Προγράμματος Αγωγής Υγείας </a:t>
            </a:r>
            <a:endParaRPr lang="el-GR" dirty="0"/>
          </a:p>
          <a:p>
            <a:endParaRPr lang="el-GR" dirty="0"/>
          </a:p>
        </p:txBody>
      </p:sp>
      <p:pic>
        <p:nvPicPr>
          <p:cNvPr id="4" name="Picture 8" descr="Kids doing yoga collection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67347" r="25000"/>
          <a:stretch/>
        </p:blipFill>
        <p:spPr bwMode="auto">
          <a:xfrm>
            <a:off x="6829846" y="2753504"/>
            <a:ext cx="1730341" cy="1971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70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eople flat fitness set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r="29623" b="68879"/>
          <a:stretch/>
        </p:blipFill>
        <p:spPr bwMode="auto">
          <a:xfrm>
            <a:off x="323528" y="1864720"/>
            <a:ext cx="4752528" cy="47982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People flat fitness set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t="31157" r="71322" b="32574"/>
          <a:stretch/>
        </p:blipFill>
        <p:spPr bwMode="auto">
          <a:xfrm>
            <a:off x="5642833" y="1864719"/>
            <a:ext cx="3225538" cy="47982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Wave 6"/>
          <p:cNvSpPr/>
          <p:nvPr/>
        </p:nvSpPr>
        <p:spPr>
          <a:xfrm>
            <a:off x="1419742" y="20805"/>
            <a:ext cx="6536634" cy="1607995"/>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800" b="1" spc="150" dirty="0">
                <a:ln w="11430"/>
                <a:solidFill>
                  <a:schemeClr val="tx1"/>
                </a:solidFill>
                <a:effectLst>
                  <a:outerShdw blurRad="25400" algn="tl" rotWithShape="0">
                    <a:srgbClr val="000000">
                      <a:alpha val="43000"/>
                    </a:srgbClr>
                  </a:outerShdw>
                </a:effectLst>
                <a:latin typeface="Arial" panose="020B0604020202020204" pitchFamily="34" charset="0"/>
                <a:cs typeface="Arial" panose="020B0604020202020204" pitchFamily="34" charset="0"/>
              </a:rPr>
              <a:t>Αερόβια άσκηση - αθλητικές δραστηριότητες</a:t>
            </a:r>
            <a:endParaRPr lang="en-US" sz="2800" b="1" spc="150" dirty="0">
              <a:ln w="11430"/>
              <a:solidFill>
                <a:schemeClr val="tx1"/>
              </a:solidFill>
              <a:effectLst>
                <a:outerShdw blurRad="25400" algn="tl" rotWithShape="0">
                  <a:srgbClr val="000000">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67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eople flat fitness set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31363" t="31260" r="28412" b="32574"/>
          <a:stretch/>
        </p:blipFill>
        <p:spPr bwMode="auto">
          <a:xfrm>
            <a:off x="179512" y="2386550"/>
            <a:ext cx="4392488" cy="42083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1266" name="Picture 2" descr="Mother and daugther weight training Free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3" y="2386550"/>
            <a:ext cx="4197859" cy="42083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Wave 6"/>
          <p:cNvSpPr/>
          <p:nvPr/>
        </p:nvSpPr>
        <p:spPr>
          <a:xfrm>
            <a:off x="1419742" y="476672"/>
            <a:ext cx="6536634" cy="1607995"/>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2800" b="1" spc="150" dirty="0">
                <a:ln w="11430"/>
                <a:solidFill>
                  <a:schemeClr val="tx1"/>
                </a:solidFill>
                <a:effectLst>
                  <a:outerShdw blurRad="25400" algn="tl" rotWithShape="0">
                    <a:srgbClr val="000000">
                      <a:alpha val="43000"/>
                    </a:srgbClr>
                  </a:outerShdw>
                </a:effectLst>
                <a:latin typeface="Arial" panose="020B0604020202020204" pitchFamily="34" charset="0"/>
                <a:cs typeface="Arial" panose="020B0604020202020204" pitchFamily="34" charset="0"/>
              </a:rPr>
              <a:t>Δραστηριότητες δύναμης και ευλυγισίας</a:t>
            </a:r>
            <a:endParaRPr lang="en-US" sz="2800" b="1" spc="150" dirty="0">
              <a:ln w="11430"/>
              <a:solidFill>
                <a:schemeClr val="tx1"/>
              </a:solidFill>
              <a:effectLst>
                <a:outerShdw blurRad="25400" algn="tl" rotWithShape="0">
                  <a:srgbClr val="000000">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770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ople watching tv and playing games illustration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25938"/>
            <a:ext cx="7488832" cy="45841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Wave 4"/>
          <p:cNvSpPr/>
          <p:nvPr/>
        </p:nvSpPr>
        <p:spPr>
          <a:xfrm>
            <a:off x="1475656" y="237587"/>
            <a:ext cx="6102424" cy="1872208"/>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l-GR" sz="2800" b="1" spc="150" dirty="0">
                <a:ln w="11430"/>
                <a:solidFill>
                  <a:prstClr val="black"/>
                </a:solidFill>
                <a:effectLst>
                  <a:outerShdw blurRad="25400" algn="tl" rotWithShape="0">
                    <a:srgbClr val="000000">
                      <a:alpha val="43000"/>
                    </a:srgbClr>
                  </a:outerShdw>
                </a:effectLst>
                <a:latin typeface="Arial" panose="020B0604020202020204" pitchFamily="34" charset="0"/>
                <a:cs typeface="Arial" panose="020B0604020202020204" pitchFamily="34" charset="0"/>
              </a:rPr>
              <a:t>Καθιστικές δραστηριότητες</a:t>
            </a:r>
            <a:endParaRPr lang="en-US" sz="2800" b="1" spc="150" dirty="0">
              <a:ln w="11430"/>
              <a:solidFill>
                <a:prstClr val="black"/>
              </a:solidFill>
              <a:effectLst>
                <a:outerShdw blurRad="25400" algn="tl" rotWithShape="0">
                  <a:srgbClr val="000000">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619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0486126"/>
              </p:ext>
            </p:extLst>
          </p:nvPr>
        </p:nvGraphicFramePr>
        <p:xfrm>
          <a:off x="179512" y="1916832"/>
          <a:ext cx="8856981" cy="4709361"/>
        </p:xfrm>
        <a:graphic>
          <a:graphicData uri="http://schemas.openxmlformats.org/drawingml/2006/table">
            <a:tbl>
              <a:tblPr firstRow="1" bandRow="1">
                <a:tableStyleId>{5C22544A-7EE6-4342-B048-85BDC9FD1C3A}</a:tableStyleId>
              </a:tblPr>
              <a:tblGrid>
                <a:gridCol w="1265283">
                  <a:extLst>
                    <a:ext uri="{9D8B030D-6E8A-4147-A177-3AD203B41FA5}">
                      <a16:colId xmlns:a16="http://schemas.microsoft.com/office/drawing/2014/main" val="20000"/>
                    </a:ext>
                  </a:extLst>
                </a:gridCol>
                <a:gridCol w="1265283">
                  <a:extLst>
                    <a:ext uri="{9D8B030D-6E8A-4147-A177-3AD203B41FA5}">
                      <a16:colId xmlns:a16="http://schemas.microsoft.com/office/drawing/2014/main" val="20001"/>
                    </a:ext>
                  </a:extLst>
                </a:gridCol>
                <a:gridCol w="1265283">
                  <a:extLst>
                    <a:ext uri="{9D8B030D-6E8A-4147-A177-3AD203B41FA5}">
                      <a16:colId xmlns:a16="http://schemas.microsoft.com/office/drawing/2014/main" val="20002"/>
                    </a:ext>
                  </a:extLst>
                </a:gridCol>
                <a:gridCol w="1116424">
                  <a:extLst>
                    <a:ext uri="{9D8B030D-6E8A-4147-A177-3AD203B41FA5}">
                      <a16:colId xmlns:a16="http://schemas.microsoft.com/office/drawing/2014/main" val="20003"/>
                    </a:ext>
                  </a:extLst>
                </a:gridCol>
                <a:gridCol w="1414142">
                  <a:extLst>
                    <a:ext uri="{9D8B030D-6E8A-4147-A177-3AD203B41FA5}">
                      <a16:colId xmlns:a16="http://schemas.microsoft.com/office/drawing/2014/main" val="20004"/>
                    </a:ext>
                  </a:extLst>
                </a:gridCol>
                <a:gridCol w="1265283">
                  <a:extLst>
                    <a:ext uri="{9D8B030D-6E8A-4147-A177-3AD203B41FA5}">
                      <a16:colId xmlns:a16="http://schemas.microsoft.com/office/drawing/2014/main" val="20005"/>
                    </a:ext>
                  </a:extLst>
                </a:gridCol>
                <a:gridCol w="1265283">
                  <a:extLst>
                    <a:ext uri="{9D8B030D-6E8A-4147-A177-3AD203B41FA5}">
                      <a16:colId xmlns:a16="http://schemas.microsoft.com/office/drawing/2014/main" val="20006"/>
                    </a:ext>
                  </a:extLst>
                </a:gridCol>
              </a:tblGrid>
              <a:tr h="1475122">
                <a:tc>
                  <a:txBody>
                    <a:bodyPr/>
                    <a:lstStyle/>
                    <a:p>
                      <a:r>
                        <a:rPr lang="el-GR" dirty="0"/>
                        <a:t>ΔΕΥΤΕΡΑ</a:t>
                      </a:r>
                    </a:p>
                  </a:txBody>
                  <a:tcPr/>
                </a:tc>
                <a:tc>
                  <a:txBody>
                    <a:bodyPr/>
                    <a:lstStyle/>
                    <a:p>
                      <a:r>
                        <a:rPr lang="el-GR" dirty="0"/>
                        <a:t>ΤΡΙΤΗ</a:t>
                      </a:r>
                    </a:p>
                  </a:txBody>
                  <a:tcPr/>
                </a:tc>
                <a:tc>
                  <a:txBody>
                    <a:bodyPr/>
                    <a:lstStyle/>
                    <a:p>
                      <a:r>
                        <a:rPr lang="el-GR" dirty="0"/>
                        <a:t>ΤΕΤΑΡΤΗ</a:t>
                      </a:r>
                    </a:p>
                  </a:txBody>
                  <a:tcPr/>
                </a:tc>
                <a:tc>
                  <a:txBody>
                    <a:bodyPr/>
                    <a:lstStyle/>
                    <a:p>
                      <a:r>
                        <a:rPr lang="el-GR" dirty="0"/>
                        <a:t>ΠΕΜΠΤΗ</a:t>
                      </a:r>
                    </a:p>
                  </a:txBody>
                  <a:tcPr/>
                </a:tc>
                <a:tc>
                  <a:txBody>
                    <a:bodyPr/>
                    <a:lstStyle/>
                    <a:p>
                      <a:r>
                        <a:rPr lang="el-GR" dirty="0"/>
                        <a:t>ΠΑΡΑΣΚΕΥΗ</a:t>
                      </a:r>
                    </a:p>
                  </a:txBody>
                  <a:tcPr/>
                </a:tc>
                <a:tc>
                  <a:txBody>
                    <a:bodyPr/>
                    <a:lstStyle/>
                    <a:p>
                      <a:r>
                        <a:rPr lang="el-GR" dirty="0"/>
                        <a:t>ΣΑΒΒΑΤΟ</a:t>
                      </a:r>
                    </a:p>
                  </a:txBody>
                  <a:tcPr/>
                </a:tc>
                <a:tc>
                  <a:txBody>
                    <a:bodyPr/>
                    <a:lstStyle/>
                    <a:p>
                      <a:r>
                        <a:rPr lang="el-GR" dirty="0"/>
                        <a:t>ΚΥΡΙΑΚΗ</a:t>
                      </a:r>
                    </a:p>
                  </a:txBody>
                  <a:tcPr/>
                </a:tc>
                <a:extLst>
                  <a:ext uri="{0D108BD9-81ED-4DB2-BD59-A6C34878D82A}">
                    <a16:rowId xmlns:a16="http://schemas.microsoft.com/office/drawing/2014/main" val="10000"/>
                  </a:ext>
                </a:extLst>
              </a:tr>
              <a:tr h="3234239">
                <a:tc>
                  <a:txBody>
                    <a:bodyPr/>
                    <a:lstStyle/>
                    <a:p>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1566646" y="331322"/>
            <a:ext cx="7272808" cy="1384995"/>
          </a:xfrm>
          <a:prstGeom prst="rect">
            <a:avLst/>
          </a:prstGeom>
          <a:noFill/>
        </p:spPr>
        <p:txBody>
          <a:bodyPr wrap="square" rtlCol="0">
            <a:spAutoFit/>
          </a:bodyPr>
          <a:lstStyle/>
          <a:p>
            <a:pPr algn="ctr"/>
            <a:r>
              <a:rPr lang="el-GR" sz="2800" b="1" dirty="0">
                <a:solidFill>
                  <a:srgbClr val="FF0000"/>
                </a:solidFill>
              </a:rPr>
              <a:t>ΗΜΕΡΟΛΟΓΙΟ ΚΑΘΗΜΕΡΙΝΗΣ ΓΥΜΝΑΣΗΣ!</a:t>
            </a:r>
          </a:p>
          <a:p>
            <a:pPr algn="ctr"/>
            <a:r>
              <a:rPr lang="el-GR" sz="2800" b="1" dirty="0">
                <a:solidFill>
                  <a:srgbClr val="FF0000"/>
                </a:solidFill>
              </a:rPr>
              <a:t> Γράφω δραστηριότητες, όπως τις πιο πάνω, και προσπαθώ να κάνω κάθε μέρα μία!</a:t>
            </a:r>
          </a:p>
        </p:txBody>
      </p:sp>
      <p:pic>
        <p:nvPicPr>
          <p:cNvPr id="6" name="Picture 6" descr="Kids doing yoga collection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r="72779" b="70676"/>
          <a:stretch/>
        </p:blipFill>
        <p:spPr bwMode="auto">
          <a:xfrm>
            <a:off x="8172400" y="5085184"/>
            <a:ext cx="664947" cy="14712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ids doing yoga collection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t="71555" r="50000"/>
          <a:stretch/>
        </p:blipFill>
        <p:spPr bwMode="auto">
          <a:xfrm>
            <a:off x="0" y="209862"/>
            <a:ext cx="1547664" cy="162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18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304631" y="1254290"/>
            <a:ext cx="8676456" cy="5103234"/>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2400" b="1" dirty="0">
                <a:latin typeface="Arial" panose="020B0604020202020204" pitchFamily="34" charset="0"/>
                <a:cs typeface="Arial" panose="020B0604020202020204" pitchFamily="34" charset="0"/>
              </a:rPr>
              <a:t>Πάρτε θέσεις και έτοιμοι να γυμναστούμε μαζί!</a:t>
            </a:r>
          </a:p>
          <a:p>
            <a:pPr algn="ctr"/>
            <a:r>
              <a:rPr lang="el-GR" sz="2400" b="1" dirty="0">
                <a:latin typeface="Arial" panose="020B0604020202020204" pitchFamily="34" charset="0"/>
                <a:cs typeface="Arial" panose="020B0604020202020204" pitchFamily="34" charset="0"/>
              </a:rPr>
              <a:t> </a:t>
            </a:r>
            <a:endParaRPr lang="el-GR" sz="4800" b="1" dirty="0">
              <a:solidFill>
                <a:schemeClr val="accent2">
                  <a:lumMod val="75000"/>
                </a:schemeClr>
              </a:solidFill>
              <a:latin typeface="Arial" panose="020B0604020202020204" pitchFamily="34" charset="0"/>
              <a:ea typeface="Calibri"/>
              <a:cs typeface="Arial" panose="020B0604020202020204" pitchFamily="34" charset="0"/>
            </a:endParaRPr>
          </a:p>
          <a:p>
            <a:pPr algn="ctr"/>
            <a:r>
              <a:rPr lang="el-GR" u="sng" dirty="0">
                <a:hlinkClick r:id="rId2"/>
              </a:rPr>
              <a:t>https://www.youtube.com/watch?time_continue=3&amp;v=isI8L35cnZw&amp;feature=emb_logo</a:t>
            </a:r>
            <a:endParaRPr lang="el-GR" sz="4000" b="1" dirty="0">
              <a:solidFill>
                <a:schemeClr val="accent2">
                  <a:lumMod val="75000"/>
                </a:schemeClr>
              </a:solidFill>
              <a:latin typeface="Arial"/>
              <a:ea typeface="Calibri"/>
            </a:endParaRPr>
          </a:p>
          <a:p>
            <a:pPr algn="ctr"/>
            <a:endParaRPr lang="el-GR" sz="3600" b="1" dirty="0">
              <a:solidFill>
                <a:schemeClr val="accent2">
                  <a:lumMod val="75000"/>
                </a:schemeClr>
              </a:solidFill>
              <a:latin typeface="Arial"/>
              <a:ea typeface="Calibri"/>
            </a:endParaRPr>
          </a:p>
          <a:p>
            <a:pPr algn="ctr"/>
            <a:r>
              <a:rPr lang="el-GR" sz="3600" b="1" dirty="0">
                <a:solidFill>
                  <a:schemeClr val="accent2">
                    <a:lumMod val="75000"/>
                  </a:schemeClr>
                </a:solidFill>
                <a:latin typeface="Arial"/>
                <a:ea typeface="Calibri"/>
              </a:rPr>
              <a:t> </a:t>
            </a:r>
            <a:endParaRPr lang="el-GR" sz="3600" b="1" dirty="0">
              <a:solidFill>
                <a:schemeClr val="accent2">
                  <a:lumMod val="75000"/>
                </a:schemeClr>
              </a:solidFill>
            </a:endParaRPr>
          </a:p>
        </p:txBody>
      </p:sp>
      <p:pic>
        <p:nvPicPr>
          <p:cNvPr id="5" name="Picture 4" descr="Kids doing yoga collection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25705" t="1" r="53016" b="73605"/>
          <a:stretch/>
        </p:blipFill>
        <p:spPr bwMode="auto">
          <a:xfrm>
            <a:off x="5483709" y="3978898"/>
            <a:ext cx="1617968" cy="2006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8" descr="Kids doing yoga collection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67347" r="25000"/>
          <a:stretch/>
        </p:blipFill>
        <p:spPr bwMode="auto">
          <a:xfrm>
            <a:off x="1975536" y="4032775"/>
            <a:ext cx="1830912" cy="20862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114467" y="1412776"/>
            <a:ext cx="7056784" cy="400110"/>
          </a:xfrm>
          <a:prstGeom prst="rect">
            <a:avLst/>
          </a:prstGeom>
        </p:spPr>
        <p:txBody>
          <a:bodyPr wrap="square">
            <a:spAutoFit/>
          </a:bodyPr>
          <a:lstStyle/>
          <a:p>
            <a:pPr algn="ctr"/>
            <a:r>
              <a:rPr lang="el-GR" sz="2000" b="1" dirty="0">
                <a:solidFill>
                  <a:schemeClr val="accent2">
                    <a:lumMod val="75000"/>
                  </a:schemeClr>
                </a:solidFill>
                <a:latin typeface="Arial"/>
                <a:ea typeface="Calibri"/>
              </a:rPr>
              <a:t>Νους υγιής ένα σώματι </a:t>
            </a:r>
            <a:r>
              <a:rPr lang="el-GR" sz="2000" b="1" dirty="0" err="1">
                <a:solidFill>
                  <a:schemeClr val="accent2">
                    <a:lumMod val="75000"/>
                  </a:schemeClr>
                </a:solidFill>
                <a:latin typeface="Arial"/>
                <a:ea typeface="Calibri"/>
              </a:rPr>
              <a:t>υγιεί</a:t>
            </a:r>
            <a:endParaRPr lang="el-GR" sz="2000" b="1" dirty="0">
              <a:solidFill>
                <a:schemeClr val="accent2">
                  <a:lumMod val="75000"/>
                </a:schemeClr>
              </a:solidFill>
              <a:latin typeface="Arial"/>
              <a:ea typeface="Calibri"/>
            </a:endParaRPr>
          </a:p>
        </p:txBody>
      </p:sp>
    </p:spTree>
    <p:extLst>
      <p:ext uri="{BB962C8B-B14F-4D97-AF65-F5344CB8AC3E}">
        <p14:creationId xmlns:p14="http://schemas.microsoft.com/office/powerpoint/2010/main" val="1905658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Πηγές</a:t>
            </a:r>
            <a:endParaRPr lang="en-US" dirty="0"/>
          </a:p>
        </p:txBody>
      </p:sp>
      <p:sp>
        <p:nvSpPr>
          <p:cNvPr id="3" name="Content Placeholder 2"/>
          <p:cNvSpPr>
            <a:spLocks noGrp="1"/>
          </p:cNvSpPr>
          <p:nvPr>
            <p:ph idx="1"/>
          </p:nvPr>
        </p:nvSpPr>
        <p:spPr>
          <a:xfrm>
            <a:off x="611560" y="1268760"/>
            <a:ext cx="8075240" cy="5256584"/>
          </a:xfrm>
        </p:spPr>
        <p:txBody>
          <a:bodyPr>
            <a:normAutofit fontScale="70000" lnSpcReduction="20000"/>
          </a:bodyPr>
          <a:lstStyle/>
          <a:p>
            <a:endParaRPr lang="el-GR" dirty="0"/>
          </a:p>
          <a:p>
            <a:r>
              <a:rPr lang="el-GR" dirty="0"/>
              <a:t>Υπουργείο Παιδείας, Πολιτισμού, Αθλητισμού και Νεολαίας. (2019). Δείκτες Επιτυχίας και Δείκτες Επάρκειας Αναλυτικού Προγράμματος Αγωγής Υγείας. Διαθέσιμο στην ιστοσελίδα της Αγωγής Υγείας Δημοτικής Εκπαίδευσης: </a:t>
            </a:r>
            <a:r>
              <a:rPr lang="en-US" u="sng" dirty="0">
                <a:hlinkClick r:id="rId2"/>
              </a:rPr>
              <a:t>http</a:t>
            </a:r>
            <a:r>
              <a:rPr lang="el-GR" u="sng" dirty="0">
                <a:hlinkClick r:id="rId2"/>
              </a:rPr>
              <a:t>://</a:t>
            </a:r>
            <a:r>
              <a:rPr lang="en-US" u="sng" dirty="0" err="1">
                <a:hlinkClick r:id="rId2"/>
              </a:rPr>
              <a:t>agogyd</a:t>
            </a:r>
            <a:r>
              <a:rPr lang="el-GR" u="sng" dirty="0">
                <a:hlinkClick r:id="rId2"/>
              </a:rPr>
              <a:t>.</a:t>
            </a:r>
            <a:r>
              <a:rPr lang="en-US" u="sng" dirty="0">
                <a:hlinkClick r:id="rId2"/>
              </a:rPr>
              <a:t>schools</a:t>
            </a:r>
            <a:r>
              <a:rPr lang="el-GR" u="sng" dirty="0">
                <a:hlinkClick r:id="rId2"/>
              </a:rPr>
              <a:t>.</a:t>
            </a:r>
            <a:r>
              <a:rPr lang="en-US" u="sng" dirty="0">
                <a:hlinkClick r:id="rId2"/>
              </a:rPr>
              <a:t>ac</a:t>
            </a:r>
            <a:r>
              <a:rPr lang="el-GR" u="sng" dirty="0">
                <a:hlinkClick r:id="rId2"/>
              </a:rPr>
              <a:t>.</a:t>
            </a:r>
            <a:r>
              <a:rPr lang="en-US" u="sng" dirty="0">
                <a:hlinkClick r:id="rId2"/>
              </a:rPr>
              <a:t>cy</a:t>
            </a:r>
            <a:r>
              <a:rPr lang="el-GR" u="sng" dirty="0">
                <a:hlinkClick r:id="rId2"/>
              </a:rPr>
              <a:t>/</a:t>
            </a:r>
            <a:r>
              <a:rPr lang="en-US" u="sng" dirty="0">
                <a:hlinkClick r:id="rId2"/>
              </a:rPr>
              <a:t>index</a:t>
            </a:r>
            <a:r>
              <a:rPr lang="el-GR" u="sng" dirty="0">
                <a:hlinkClick r:id="rId2"/>
              </a:rPr>
              <a:t>.</a:t>
            </a:r>
            <a:r>
              <a:rPr lang="en-US" u="sng" dirty="0" err="1">
                <a:hlinkClick r:id="rId2"/>
              </a:rPr>
              <a:t>php</a:t>
            </a:r>
            <a:r>
              <a:rPr lang="el-GR" u="sng" dirty="0">
                <a:hlinkClick r:id="rId2"/>
              </a:rPr>
              <a:t>/</a:t>
            </a:r>
            <a:r>
              <a:rPr lang="en-US" u="sng" dirty="0">
                <a:hlinkClick r:id="rId2"/>
              </a:rPr>
              <a:t>el</a:t>
            </a:r>
            <a:r>
              <a:rPr lang="el-GR" u="sng" dirty="0">
                <a:hlinkClick r:id="rId2"/>
              </a:rPr>
              <a:t>/</a:t>
            </a:r>
            <a:r>
              <a:rPr lang="en-US" u="sng" dirty="0" err="1">
                <a:hlinkClick r:id="rId2"/>
              </a:rPr>
              <a:t>agogi</a:t>
            </a:r>
            <a:r>
              <a:rPr lang="el-GR" u="sng" dirty="0">
                <a:hlinkClick r:id="rId2"/>
              </a:rPr>
              <a:t>-</a:t>
            </a:r>
            <a:r>
              <a:rPr lang="en-US" u="sng" dirty="0" err="1">
                <a:hlinkClick r:id="rId2"/>
              </a:rPr>
              <a:t>ygeias</a:t>
            </a:r>
            <a:r>
              <a:rPr lang="el-GR" u="sng" dirty="0">
                <a:hlinkClick r:id="rId2"/>
              </a:rPr>
              <a:t>/</a:t>
            </a:r>
            <a:r>
              <a:rPr lang="en-US" u="sng" dirty="0" err="1">
                <a:hlinkClick r:id="rId2"/>
              </a:rPr>
              <a:t>analytiko</a:t>
            </a:r>
            <a:r>
              <a:rPr lang="el-GR" u="sng" dirty="0">
                <a:hlinkClick r:id="rId2"/>
              </a:rPr>
              <a:t>-</a:t>
            </a:r>
            <a:r>
              <a:rPr lang="en-US" u="sng" dirty="0" err="1">
                <a:hlinkClick r:id="rId2"/>
              </a:rPr>
              <a:t>programma</a:t>
            </a:r>
            <a:endParaRPr lang="en-US" dirty="0"/>
          </a:p>
          <a:p>
            <a:endParaRPr lang="el-GR" dirty="0"/>
          </a:p>
          <a:p>
            <a:r>
              <a:rPr lang="en-US" dirty="0">
                <a:hlinkClick r:id="rId3"/>
              </a:rPr>
              <a:t>http://users.sch.gr/adanis/portal/index.php/physicalactivity</a:t>
            </a:r>
            <a:endParaRPr lang="el-GR" dirty="0"/>
          </a:p>
          <a:p>
            <a:endParaRPr lang="el-GR" dirty="0"/>
          </a:p>
          <a:p>
            <a:r>
              <a:rPr lang="el-GR" dirty="0"/>
              <a:t>Μένουμε σπίτι και γυμναζόμαστε - για παιδιά σχολικής ηλικίας: </a:t>
            </a:r>
            <a:r>
              <a:rPr lang="el-GR" u="sng" dirty="0">
                <a:hlinkClick r:id="rId4"/>
              </a:rPr>
              <a:t>https://www.youtube.com/watch?time_continue=3&amp;v=isI8L35cnZw&amp;feature=emb_logo</a:t>
            </a:r>
            <a:endParaRPr lang="el-GR" sz="6000" b="1" dirty="0">
              <a:solidFill>
                <a:schemeClr val="accent2">
                  <a:lumMod val="75000"/>
                </a:schemeClr>
              </a:solidFill>
              <a:latin typeface="Arial"/>
              <a:ea typeface="Calibri"/>
            </a:endParaRPr>
          </a:p>
          <a:p>
            <a:pPr marL="0" indent="0">
              <a:buNone/>
            </a:pPr>
            <a:endParaRPr lang="el-GR" dirty="0"/>
          </a:p>
          <a:p>
            <a:r>
              <a:rPr lang="en-US" dirty="0"/>
              <a:t>https://www.freepik.com/</a:t>
            </a:r>
            <a:endParaRPr lang="el-GR" dirty="0"/>
          </a:p>
          <a:p>
            <a:endParaRPr lang="el-GR" dirty="0"/>
          </a:p>
          <a:p>
            <a:endParaRPr lang="en-US" dirty="0"/>
          </a:p>
        </p:txBody>
      </p:sp>
    </p:spTree>
    <p:extLst>
      <p:ext uri="{BB962C8B-B14F-4D97-AF65-F5344CB8AC3E}">
        <p14:creationId xmlns:p14="http://schemas.microsoft.com/office/powerpoint/2010/main" val="244912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748"/>
            <a:ext cx="8676456" cy="678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0" y="3105835"/>
            <a:ext cx="4572000" cy="646331"/>
          </a:xfrm>
          <a:prstGeom prst="rect">
            <a:avLst/>
          </a:prstGeom>
        </p:spPr>
        <p:txBody>
          <a:bodyPr>
            <a:spAutoFit/>
          </a:bodyPr>
          <a:lstStyle/>
          <a:p>
            <a:r>
              <a:rPr lang="el-GR" b="1" dirty="0">
                <a:solidFill>
                  <a:srgbClr val="444444"/>
                </a:solidFill>
                <a:latin typeface="Open Sans"/>
              </a:rPr>
              <a:t>ΑΝΑΠΤΥΞΗ ΑΣΦΑΛΟΥΣ ΚΑΙ ΥΓΙΕΙΝΟΥ ΤΡΟΠΟΥ ΖΩΗΣ</a:t>
            </a:r>
            <a:endParaRPr lang="en-US" dirty="0"/>
          </a:p>
        </p:txBody>
      </p:sp>
    </p:spTree>
    <p:extLst>
      <p:ext uri="{BB962C8B-B14F-4D97-AF65-F5344CB8AC3E}">
        <p14:creationId xmlns:p14="http://schemas.microsoft.com/office/powerpoint/2010/main" val="86891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l-GR" dirty="0"/>
          </a:p>
          <a:p>
            <a:endParaRPr lang="el-GR" dirty="0"/>
          </a:p>
          <a:p>
            <a:pPr marL="0" indent="0">
              <a:buNone/>
            </a:pPr>
            <a:r>
              <a:rPr lang="el-GR" dirty="0"/>
              <a:t>…. φυσική δραστηριότητα είναι κάθε μορφή κινητικής δραστηριότητας στην οποία ενεργοποιούνται οι μύες του σώματος μας…</a:t>
            </a:r>
          </a:p>
          <a:p>
            <a:endParaRPr lang="el-GR" dirty="0"/>
          </a:p>
          <a:p>
            <a:pPr marL="0" indent="0">
              <a:buNone/>
            </a:pPr>
            <a:endParaRPr lang="el-GR" dirty="0"/>
          </a:p>
          <a:p>
            <a:pPr marL="0" indent="0">
              <a:buNone/>
            </a:pPr>
            <a:r>
              <a:rPr lang="el-GR" dirty="0"/>
              <a:t>                                                    όπως                                                        </a:t>
            </a:r>
          </a:p>
          <a:p>
            <a:pPr marL="0" indent="0">
              <a:buNone/>
            </a:pPr>
            <a:endParaRPr lang="en-US" dirty="0"/>
          </a:p>
        </p:txBody>
      </p:sp>
      <p:sp>
        <p:nvSpPr>
          <p:cNvPr id="4" name="Horizontal Scroll 3"/>
          <p:cNvSpPr/>
          <p:nvPr/>
        </p:nvSpPr>
        <p:spPr>
          <a:xfrm>
            <a:off x="863588" y="0"/>
            <a:ext cx="7416824" cy="216024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3200" b="1" dirty="0">
                <a:latin typeface="Arial" panose="020B0604020202020204" pitchFamily="34" charset="0"/>
                <a:cs typeface="Arial" panose="020B0604020202020204" pitchFamily="34" charset="0"/>
              </a:rPr>
              <a:t>Τι είναι φυσική δραστηριότητα;</a:t>
            </a:r>
            <a:endParaRPr lang="en-US" sz="3200" b="1" dirty="0">
              <a:latin typeface="Arial" panose="020B0604020202020204" pitchFamily="34" charset="0"/>
              <a:cs typeface="Arial" panose="020B0604020202020204" pitchFamily="34" charset="0"/>
            </a:endParaRPr>
          </a:p>
        </p:txBody>
      </p:sp>
      <p:sp>
        <p:nvSpPr>
          <p:cNvPr id="5" name="Right Arrow 4"/>
          <p:cNvSpPr/>
          <p:nvPr/>
        </p:nvSpPr>
        <p:spPr>
          <a:xfrm>
            <a:off x="6444208" y="5334075"/>
            <a:ext cx="198022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93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t of icons mother and kids during planting flower cooking shopping and yoga exercises isolated illustration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62387" r="38623"/>
          <a:stretch/>
        </p:blipFill>
        <p:spPr bwMode="auto">
          <a:xfrm>
            <a:off x="370049" y="692696"/>
            <a:ext cx="8747742" cy="54003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59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t of icons mother and kids during planting flower cooking shopping and yoga exercises isolated illustration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2925" r="65499" b="34151"/>
          <a:stretch/>
        </p:blipFill>
        <p:spPr bwMode="auto">
          <a:xfrm>
            <a:off x="556861" y="332656"/>
            <a:ext cx="8025637" cy="5760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527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t of icons mother and kids during planting flower cooking shopping and yoga exercises isolated illustration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57531" t="65571" r="23614" b="130"/>
          <a:stretch/>
        </p:blipFill>
        <p:spPr bwMode="auto">
          <a:xfrm>
            <a:off x="1403648" y="335922"/>
            <a:ext cx="5832648" cy="64953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1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t of icons mother and kids during planting flower cooking shopping and yoga exercises isolated illustration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25000" t="429" r="50000" b="67729"/>
          <a:stretch/>
        </p:blipFill>
        <p:spPr bwMode="auto">
          <a:xfrm>
            <a:off x="179512" y="476672"/>
            <a:ext cx="8501719" cy="61005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69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323528" y="25956"/>
            <a:ext cx="8280920" cy="6832044"/>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sz="2000" b="1" dirty="0">
              <a:solidFill>
                <a:schemeClr val="tx1"/>
              </a:solidFill>
            </a:endParaRPr>
          </a:p>
        </p:txBody>
      </p:sp>
      <p:cxnSp>
        <p:nvCxnSpPr>
          <p:cNvPr id="6" name="Straight Connector 5"/>
          <p:cNvCxnSpPr/>
          <p:nvPr/>
        </p:nvCxnSpPr>
        <p:spPr>
          <a:xfrm>
            <a:off x="1331640" y="5229200"/>
            <a:ext cx="62646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95736" y="3789040"/>
            <a:ext cx="4536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67844" y="2260249"/>
            <a:ext cx="259228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0694" y="5635899"/>
            <a:ext cx="2432454" cy="707886"/>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l-GR" sz="2000" b="1" spc="150" dirty="0">
                <a:ln w="11430"/>
                <a:solidFill>
                  <a:schemeClr val="tx1"/>
                </a:solidFill>
                <a:effectLst>
                  <a:outerShdw blurRad="25400" algn="tl" rotWithShape="0">
                    <a:srgbClr val="000000">
                      <a:alpha val="43000"/>
                    </a:srgbClr>
                  </a:outerShdw>
                </a:effectLst>
                <a:latin typeface="Arial" panose="020B0604020202020204" pitchFamily="34" charset="0"/>
                <a:cs typeface="Arial" panose="020B0604020202020204" pitchFamily="34" charset="0"/>
              </a:rPr>
              <a:t>Καθημερινές δραστηριότητες</a:t>
            </a:r>
            <a:endParaRPr lang="en-US" sz="2000" b="1" spc="150" dirty="0">
              <a:ln w="11430"/>
              <a:solidFill>
                <a:schemeClr val="tx1"/>
              </a:solidFill>
              <a:effectLst>
                <a:outerShdw blurRad="25400" algn="tl" rotWithShape="0">
                  <a:srgbClr val="000000">
                    <a:alpha val="43000"/>
                  </a:srgbClr>
                </a:outerShdw>
              </a:effectLst>
              <a:latin typeface="Arial" panose="020B0604020202020204" pitchFamily="34" charset="0"/>
              <a:cs typeface="Arial" panose="020B0604020202020204" pitchFamily="34" charset="0"/>
            </a:endParaRPr>
          </a:p>
        </p:txBody>
      </p:sp>
      <p:sp>
        <p:nvSpPr>
          <p:cNvPr id="30" name="Rectangle 29"/>
          <p:cNvSpPr/>
          <p:nvPr/>
        </p:nvSpPr>
        <p:spPr>
          <a:xfrm>
            <a:off x="6732240" y="3806444"/>
            <a:ext cx="241176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l-GR" b="1" spc="150" dirty="0">
                <a:ln w="11430"/>
                <a:solidFill>
                  <a:schemeClr val="tx1"/>
                </a:solidFill>
                <a:effectLst>
                  <a:outerShdw blurRad="25400" algn="tl" rotWithShape="0">
                    <a:srgbClr val="000000">
                      <a:alpha val="43000"/>
                    </a:srgbClr>
                  </a:outerShdw>
                </a:effectLst>
                <a:latin typeface="Arial" panose="020B0604020202020204" pitchFamily="34" charset="0"/>
                <a:cs typeface="Arial" panose="020B0604020202020204" pitchFamily="34" charset="0"/>
              </a:rPr>
              <a:t>Αερόβια άσκηση αθλητικές δραστηριότητες</a:t>
            </a:r>
            <a:endParaRPr lang="en-US" b="1" spc="150" dirty="0">
              <a:ln w="11430"/>
              <a:solidFill>
                <a:schemeClr val="tx1"/>
              </a:solidFill>
              <a:effectLst>
                <a:outerShdw blurRad="25400" algn="tl" rotWithShape="0">
                  <a:srgbClr val="000000">
                    <a:alpha val="43000"/>
                  </a:srgbClr>
                </a:outerShdw>
              </a:effectLst>
              <a:latin typeface="Arial" panose="020B0604020202020204" pitchFamily="34" charset="0"/>
              <a:cs typeface="Arial" panose="020B0604020202020204" pitchFamily="34" charset="0"/>
            </a:endParaRPr>
          </a:p>
        </p:txBody>
      </p:sp>
      <p:sp>
        <p:nvSpPr>
          <p:cNvPr id="31" name="Rectangle 30"/>
          <p:cNvSpPr/>
          <p:nvPr/>
        </p:nvSpPr>
        <p:spPr>
          <a:xfrm>
            <a:off x="28048" y="2388815"/>
            <a:ext cx="2432454"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l-GR" sz="2000" b="1" spc="150" dirty="0" err="1">
                <a:ln w="11430"/>
                <a:solidFill>
                  <a:schemeClr val="tx1"/>
                </a:solidFill>
                <a:effectLst>
                  <a:outerShdw blurRad="25400" algn="tl" rotWithShape="0">
                    <a:srgbClr val="000000">
                      <a:alpha val="43000"/>
                    </a:srgbClr>
                  </a:outerShdw>
                </a:effectLst>
                <a:latin typeface="Arial" panose="020B0604020202020204" pitchFamily="34" charset="0"/>
                <a:cs typeface="Arial" panose="020B0604020202020204" pitchFamily="34" charset="0"/>
              </a:rPr>
              <a:t>Δραστηριότητεςδύναμης</a:t>
            </a:r>
            <a:r>
              <a:rPr lang="el-GR" sz="2000" b="1" spc="150" dirty="0">
                <a:ln w="11430"/>
                <a:solidFill>
                  <a:schemeClr val="tx1"/>
                </a:solidFill>
                <a:effectLst>
                  <a:outerShdw blurRad="25400" algn="tl" rotWithShape="0">
                    <a:srgbClr val="000000">
                      <a:alpha val="43000"/>
                    </a:srgbClr>
                  </a:outerShdw>
                </a:effectLst>
                <a:latin typeface="Arial" panose="020B0604020202020204" pitchFamily="34" charset="0"/>
                <a:cs typeface="Arial" panose="020B0604020202020204" pitchFamily="34" charset="0"/>
              </a:rPr>
              <a:t> και ευλυγισίας</a:t>
            </a:r>
            <a:endParaRPr lang="en-US" sz="2000" b="1" spc="150" dirty="0">
              <a:ln w="11430"/>
              <a:solidFill>
                <a:schemeClr val="tx1"/>
              </a:solidFill>
              <a:effectLst>
                <a:outerShdw blurRad="25400" algn="tl" rotWithShape="0">
                  <a:srgbClr val="000000">
                    <a:alpha val="43000"/>
                  </a:srgbClr>
                </a:outerShdw>
              </a:effectLst>
              <a:latin typeface="Arial" panose="020B0604020202020204" pitchFamily="34" charset="0"/>
              <a:cs typeface="Arial" panose="020B0604020202020204" pitchFamily="34" charset="0"/>
            </a:endParaRPr>
          </a:p>
        </p:txBody>
      </p:sp>
      <p:sp>
        <p:nvSpPr>
          <p:cNvPr id="29" name="TextBox 28"/>
          <p:cNvSpPr txBox="1"/>
          <p:nvPr/>
        </p:nvSpPr>
        <p:spPr>
          <a:xfrm>
            <a:off x="2051720" y="4268109"/>
            <a:ext cx="4464496" cy="584775"/>
          </a:xfrm>
          <a:prstGeom prst="rect">
            <a:avLst/>
          </a:prstGeom>
          <a:noFill/>
        </p:spPr>
        <p:txBody>
          <a:bodyPr wrap="square" rtlCol="0">
            <a:spAutoFit/>
          </a:bodyPr>
          <a:lstStyle/>
          <a:p>
            <a:pPr algn="ctr"/>
            <a:r>
              <a:rPr lang="el-GR" sz="3200" b="1" dirty="0"/>
              <a:t>3-5 φορές την εβδομάδα</a:t>
            </a:r>
          </a:p>
        </p:txBody>
      </p:sp>
      <p:sp>
        <p:nvSpPr>
          <p:cNvPr id="34" name="TextBox 33"/>
          <p:cNvSpPr txBox="1"/>
          <p:nvPr/>
        </p:nvSpPr>
        <p:spPr>
          <a:xfrm>
            <a:off x="2411760" y="2942813"/>
            <a:ext cx="4104455" cy="523220"/>
          </a:xfrm>
          <a:prstGeom prst="rect">
            <a:avLst/>
          </a:prstGeom>
          <a:noFill/>
        </p:spPr>
        <p:txBody>
          <a:bodyPr wrap="square" rtlCol="0">
            <a:spAutoFit/>
          </a:bodyPr>
          <a:lstStyle/>
          <a:p>
            <a:pPr algn="ctr"/>
            <a:r>
              <a:rPr lang="el-GR" sz="2800" b="1" dirty="0"/>
              <a:t>2-3 φορές την εβδομάδα</a:t>
            </a:r>
          </a:p>
        </p:txBody>
      </p:sp>
      <p:sp>
        <p:nvSpPr>
          <p:cNvPr id="35" name="TextBox 34"/>
          <p:cNvSpPr txBox="1"/>
          <p:nvPr/>
        </p:nvSpPr>
        <p:spPr>
          <a:xfrm>
            <a:off x="2080872" y="5805176"/>
            <a:ext cx="5230419" cy="584775"/>
          </a:xfrm>
          <a:prstGeom prst="rect">
            <a:avLst/>
          </a:prstGeom>
          <a:noFill/>
        </p:spPr>
        <p:txBody>
          <a:bodyPr wrap="square" rtlCol="0">
            <a:spAutoFit/>
          </a:bodyPr>
          <a:lstStyle/>
          <a:p>
            <a:pPr algn="ctr"/>
            <a:r>
              <a:rPr lang="el-GR" sz="3200" b="1" dirty="0"/>
              <a:t>Καθημερινά</a:t>
            </a:r>
          </a:p>
        </p:txBody>
      </p:sp>
      <p:sp>
        <p:nvSpPr>
          <p:cNvPr id="12" name="Rectangle 11"/>
          <p:cNvSpPr/>
          <p:nvPr/>
        </p:nvSpPr>
        <p:spPr>
          <a:xfrm>
            <a:off x="4543905" y="1052736"/>
            <a:ext cx="243245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l-GR" sz="2000" b="1" spc="150" dirty="0">
                <a:ln w="11430"/>
                <a:solidFill>
                  <a:schemeClr val="tx1"/>
                </a:solidFill>
                <a:effectLst>
                  <a:outerShdw blurRad="25400" algn="tl" rotWithShape="0">
                    <a:srgbClr val="000000">
                      <a:alpha val="43000"/>
                    </a:srgbClr>
                  </a:outerShdw>
                </a:effectLst>
                <a:latin typeface="Arial" panose="020B0604020202020204" pitchFamily="34" charset="0"/>
                <a:cs typeface="Arial" panose="020B0604020202020204" pitchFamily="34" charset="0"/>
              </a:rPr>
              <a:t>Καθιστικές δραστηριότητες</a:t>
            </a:r>
            <a:endParaRPr lang="en-US" sz="2000" b="1" spc="150" dirty="0">
              <a:ln w="11430"/>
              <a:solidFill>
                <a:schemeClr val="tx1"/>
              </a:solidFill>
              <a:effectLst>
                <a:outerShdw blurRad="25400" algn="tl" rotWithShape="0">
                  <a:srgbClr val="000000">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603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ittle baby girl playing at outdoor playground Fre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13854"/>
            <a:ext cx="4392488" cy="42441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148" name="Picture 4" descr="Father and boy washing car Free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003" y="2613855"/>
            <a:ext cx="4126295" cy="40076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Wave 3"/>
          <p:cNvSpPr/>
          <p:nvPr/>
        </p:nvSpPr>
        <p:spPr>
          <a:xfrm>
            <a:off x="2069976" y="237587"/>
            <a:ext cx="6102424" cy="1872208"/>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l-GR" sz="2800" b="1" spc="150" dirty="0">
                <a:ln w="11430"/>
                <a:solidFill>
                  <a:prstClr val="black"/>
                </a:solidFill>
                <a:effectLst>
                  <a:outerShdw blurRad="25400" algn="tl" rotWithShape="0">
                    <a:srgbClr val="000000">
                      <a:alpha val="43000"/>
                    </a:srgbClr>
                  </a:outerShdw>
                </a:effectLst>
                <a:latin typeface="Arial" panose="020B0604020202020204" pitchFamily="34" charset="0"/>
                <a:cs typeface="Arial" panose="020B0604020202020204" pitchFamily="34" charset="0"/>
              </a:rPr>
              <a:t>Καθημερινές δραστηριότητες</a:t>
            </a:r>
            <a:endParaRPr lang="en-US" sz="2800" b="1" spc="150" dirty="0">
              <a:ln w="11430"/>
              <a:solidFill>
                <a:prstClr val="black"/>
              </a:solidFill>
              <a:effectLst>
                <a:outerShdw blurRad="25400" algn="tl" rotWithShape="0">
                  <a:srgbClr val="000000">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107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On-screen Show (4:3)</PresentationFormat>
  <Paragraphs>60</Paragraphs>
  <Slides>15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Open Sans</vt:lpstr>
      <vt:lpstr>Office Theme</vt:lpstr>
      <vt:lpstr>ΠΥΡΑΜΙΔΑ ΦΥΣΙΚΗΣ ΔΡΑΣΤΗΡΙΟΤΗΤΑΣ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ΜΕΝΩ ΣΠΙΤΙ ΜΑΘΑΙΝΩ ΑΠΟ ΤΗΝ ΤΗΛΕΟΡΑΣΗ  ΕΠ 2 ΑΓΩΓΗ ΥΓΕΙΑΣ   ΓΙΑ ΠΑΙΔΙΑ Γ΄ + Δ΄ ΔΗΜΟΤΙΚΟΥ</dc:title>
  <dc:creator>ECDL2019</dc:creator>
  <cp:lastModifiedBy>Zacharoudiou, Ioannis</cp:lastModifiedBy>
  <cp:revision>20</cp:revision>
  <dcterms:created xsi:type="dcterms:W3CDTF">2020-05-14T17:49:44Z</dcterms:created>
  <dcterms:modified xsi:type="dcterms:W3CDTF">2021-02-02T10:08:14Z</dcterms:modified>
</cp:coreProperties>
</file>