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6" r:id="rId4"/>
    <p:sldId id="259" r:id="rId5"/>
    <p:sldId id="261" r:id="rId6"/>
    <p:sldId id="262" r:id="rId7"/>
    <p:sldId id="263" r:id="rId8"/>
    <p:sldId id="264" r:id="rId9"/>
    <p:sldId id="267" r:id="rId10"/>
    <p:sldId id="265" r:id="rId11"/>
    <p:sldId id="269" r:id="rId12"/>
    <p:sldId id="268"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29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78000" autoAdjust="0"/>
  </p:normalViewPr>
  <p:slideViewPr>
    <p:cSldViewPr>
      <p:cViewPr varScale="1">
        <p:scale>
          <a:sx n="43" d="100"/>
          <a:sy n="43" d="100"/>
        </p:scale>
        <p:origin x="1637"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AE8E7-9CCC-4DFE-8E17-AA210B97ED48}" type="datetimeFigureOut">
              <a:rPr lang="en-US" smtClean="0"/>
              <a:t>02-Feb-21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07D91-12D1-4C4F-A7B5-F713C85B993D}" type="slidenum">
              <a:rPr lang="en-US" smtClean="0"/>
              <a:t>‹#›</a:t>
            </a:fld>
            <a:endParaRPr lang="en-US"/>
          </a:p>
        </p:txBody>
      </p:sp>
    </p:spTree>
    <p:extLst>
      <p:ext uri="{BB962C8B-B14F-4D97-AF65-F5344CB8AC3E}">
        <p14:creationId xmlns:p14="http://schemas.microsoft.com/office/powerpoint/2010/main" val="63858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Γεια σας παιδιά μου! Σήμερα είμαι</a:t>
            </a:r>
            <a:r>
              <a:rPr lang="el-GR" sz="1200" kern="1200" baseline="0" dirty="0">
                <a:solidFill>
                  <a:schemeClr val="tx1"/>
                </a:solidFill>
                <a:effectLst/>
                <a:latin typeface="+mn-lt"/>
                <a:ea typeface="+mn-ea"/>
                <a:cs typeface="+mn-cs"/>
              </a:rPr>
              <a:t> εδώ</a:t>
            </a:r>
            <a:r>
              <a:rPr lang="el-GR" sz="1200" kern="1200" dirty="0">
                <a:solidFill>
                  <a:schemeClr val="tx1"/>
                </a:solidFill>
                <a:effectLst/>
                <a:latin typeface="+mn-lt"/>
                <a:ea typeface="+mn-ea"/>
                <a:cs typeface="+mn-cs"/>
              </a:rPr>
              <a:t> παρέα με έναν φίλο. Είναι ο καλύτερος μου φίλος, και τον έχω φέρει μαζί μου για να μας μιλήσει για όλες τις διαστάσεις του εαυτού μας, και πώς μπορούμε να τις αναπτύξουμε, με ένα ισορροπημένο πρόγραμμα δραστηριοτήτων.</a:t>
            </a:r>
            <a:r>
              <a:rPr lang="el-GR" sz="120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7507D91-12D1-4C4F-A7B5-F713C85B993D}" type="slidenum">
              <a:rPr lang="en-US" smtClean="0"/>
              <a:t>2</a:t>
            </a:fld>
            <a:endParaRPr lang="en-US"/>
          </a:p>
        </p:txBody>
      </p:sp>
    </p:spTree>
    <p:extLst>
      <p:ext uri="{BB962C8B-B14F-4D97-AF65-F5344CB8AC3E}">
        <p14:creationId xmlns:p14="http://schemas.microsoft.com/office/powerpoint/2010/main" val="4071136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kern="1200" dirty="0">
                <a:solidFill>
                  <a:schemeClr val="tx1"/>
                </a:solidFill>
                <a:effectLst/>
                <a:latin typeface="+mn-lt"/>
                <a:ea typeface="+mn-ea"/>
                <a:cs typeface="+mn-cs"/>
              </a:rPr>
              <a:t>Βάλε ν σε αυτά που πιστεύεις ότι είναι υγεία. </a:t>
            </a:r>
            <a:endParaRPr lang="en-US" sz="1200" kern="1200" dirty="0">
              <a:solidFill>
                <a:schemeClr val="tx1"/>
              </a:solidFill>
              <a:effectLst/>
              <a:latin typeface="+mn-lt"/>
              <a:ea typeface="+mn-ea"/>
              <a:cs typeface="+mn-cs"/>
            </a:endParaRPr>
          </a:p>
          <a:p>
            <a:r>
              <a:rPr lang="el-GR" sz="1200" b="1" kern="1200" dirty="0">
                <a:solidFill>
                  <a:schemeClr val="tx1"/>
                </a:solidFill>
                <a:effectLst/>
                <a:latin typeface="+mn-lt"/>
                <a:ea typeface="+mn-ea"/>
                <a:cs typeface="+mn-cs"/>
              </a:rPr>
              <a:t>Υγεία για μένα είναι να…</a:t>
            </a:r>
          </a:p>
          <a:p>
            <a:endParaRPr lang="el-GR" sz="1200" b="1" kern="1200" dirty="0">
              <a:solidFill>
                <a:schemeClr val="tx1"/>
              </a:solidFill>
              <a:effectLst/>
              <a:latin typeface="+mn-lt"/>
              <a:ea typeface="+mn-ea"/>
              <a:cs typeface="+mn-cs"/>
            </a:endParaRPr>
          </a:p>
          <a:p>
            <a:r>
              <a:rPr lang="el-GR" sz="1200" b="1" kern="1200" dirty="0">
                <a:solidFill>
                  <a:schemeClr val="tx1"/>
                </a:solidFill>
                <a:effectLst/>
                <a:latin typeface="+mn-lt"/>
                <a:ea typeface="+mn-ea"/>
                <a:cs typeface="+mn-cs"/>
              </a:rPr>
              <a:t>(καταλήγουμε</a:t>
            </a:r>
            <a:r>
              <a:rPr lang="el-GR" sz="1200" b="1" kern="1200" baseline="0" dirty="0">
                <a:solidFill>
                  <a:schemeClr val="tx1"/>
                </a:solidFill>
                <a:effectLst/>
                <a:latin typeface="+mn-lt"/>
                <a:ea typeface="+mn-ea"/>
                <a:cs typeface="+mn-cs"/>
              </a:rPr>
              <a:t> με τα παιδιά στη θετική και ολιστική έννοια της υγείας –διαφάνεια 3 και ότι όλα τα πιο πάνω είναι υγεία)</a:t>
            </a:r>
            <a:endParaRPr lang="en-US" sz="1200" kern="1200" dirty="0">
              <a:solidFill>
                <a:schemeClr val="tx1"/>
              </a:solidFill>
              <a:effectLst/>
              <a:latin typeface="+mn-lt"/>
              <a:ea typeface="+mn-ea"/>
              <a:cs typeface="+mn-cs"/>
            </a:endParaRPr>
          </a:p>
          <a:p>
            <a:r>
              <a:rPr lang="el-GR"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l-GR"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507D91-12D1-4C4F-A7B5-F713C85B993D}" type="slidenum">
              <a:rPr lang="en-US" smtClean="0"/>
              <a:t>11</a:t>
            </a:fld>
            <a:endParaRPr lang="en-US"/>
          </a:p>
        </p:txBody>
      </p:sp>
    </p:spTree>
    <p:extLst>
      <p:ext uri="{BB962C8B-B14F-4D97-AF65-F5344CB8AC3E}">
        <p14:creationId xmlns:p14="http://schemas.microsoft.com/office/powerpoint/2010/main" val="212198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baseline="0" dirty="0">
                <a:solidFill>
                  <a:schemeClr val="tx1"/>
                </a:solidFill>
                <a:effectLst/>
                <a:latin typeface="+mn-lt"/>
                <a:ea typeface="+mn-ea"/>
                <a:cs typeface="+mn-cs"/>
              </a:rPr>
              <a:t>Θ</a:t>
            </a:r>
            <a:r>
              <a:rPr lang="el-GR" sz="1200" kern="1200" dirty="0">
                <a:solidFill>
                  <a:schemeClr val="tx1"/>
                </a:solidFill>
                <a:effectLst/>
                <a:latin typeface="+mn-lt"/>
                <a:ea typeface="+mn-ea"/>
                <a:cs typeface="+mn-cs"/>
              </a:rPr>
              <a:t>α δούμε λοιπόν, τι μπορούμε να κάνουμε για να έχουμε καλύτερη ΥΓΕΙΑ: ΣΩΜΑΤΙΚΗ, ΣΥΝΑΙΣΘΗΜΑΤΙΚΗ, ΚΟΙΝΩΝΙΚΗ.</a:t>
            </a:r>
          </a:p>
          <a:p>
            <a:endParaRPr lang="el-G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tx1"/>
                </a:solidFill>
                <a:effectLst/>
                <a:latin typeface="+mn-lt"/>
                <a:ea typeface="+mn-ea"/>
                <a:cs typeface="+mn-cs"/>
              </a:rPr>
              <a:t>ΣΩΜΑΤΙΚΗ: </a:t>
            </a:r>
            <a:r>
              <a:rPr lang="el-GR" sz="1200" kern="1200" dirty="0">
                <a:solidFill>
                  <a:schemeClr val="tx1"/>
                </a:solidFill>
                <a:effectLst/>
                <a:latin typeface="+mn-lt"/>
                <a:ea typeface="+mn-ea"/>
                <a:cs typeface="+mn-cs"/>
              </a:rPr>
              <a:t>μηχανιστική</a:t>
            </a:r>
            <a:r>
              <a:rPr lang="el-GR" sz="1200" b="1"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λειτουργία του σώματος</a:t>
            </a:r>
            <a:endParaRPr lang="en-US" sz="1200" kern="1200" dirty="0">
              <a:solidFill>
                <a:schemeClr val="tx1"/>
              </a:solidFill>
              <a:effectLst/>
              <a:latin typeface="+mn-lt"/>
              <a:ea typeface="+mn-ea"/>
              <a:cs typeface="+mn-cs"/>
            </a:endParaRPr>
          </a:p>
          <a:p>
            <a:endParaRPr lang="el-GR" sz="1200" kern="1200" dirty="0">
              <a:solidFill>
                <a:schemeClr val="tx1"/>
              </a:solidFill>
              <a:effectLst/>
              <a:latin typeface="+mn-lt"/>
              <a:ea typeface="+mn-ea"/>
              <a:cs typeface="+mn-cs"/>
            </a:endParaRPr>
          </a:p>
          <a:p>
            <a:r>
              <a:rPr lang="el-GR" sz="1200" b="1" kern="1200" dirty="0">
                <a:solidFill>
                  <a:schemeClr val="tx1"/>
                </a:solidFill>
                <a:effectLst/>
                <a:latin typeface="+mn-lt"/>
                <a:ea typeface="+mn-ea"/>
                <a:cs typeface="+mn-cs"/>
              </a:rPr>
              <a:t>ΨΥΧΙΚΗ – ΣΥΝΑΙΣΘΗΜΑΤ</a:t>
            </a:r>
            <a:r>
              <a:rPr lang="en-US" sz="1200" b="1" kern="1200" dirty="0">
                <a:solidFill>
                  <a:schemeClr val="tx1"/>
                </a:solidFill>
                <a:effectLst/>
                <a:latin typeface="+mn-lt"/>
                <a:ea typeface="+mn-ea"/>
                <a:cs typeface="+mn-cs"/>
              </a:rPr>
              <a:t>IKH</a:t>
            </a:r>
            <a:r>
              <a:rPr lang="el-GR" sz="1200" b="1"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ικανότητα έκφρασης, αναγνώρισης και διαχείρισης συναισθημάτων</a:t>
            </a:r>
            <a:endParaRPr lang="en-US" sz="1200" kern="1200" dirty="0">
              <a:solidFill>
                <a:schemeClr val="tx1"/>
              </a:solidFill>
              <a:effectLst/>
              <a:latin typeface="+mn-lt"/>
              <a:ea typeface="+mn-ea"/>
              <a:cs typeface="+mn-cs"/>
            </a:endParaRPr>
          </a:p>
          <a:p>
            <a:r>
              <a:rPr lang="el-GR"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l-GR" sz="1200" b="1" kern="1200" dirty="0">
                <a:solidFill>
                  <a:schemeClr val="tx1"/>
                </a:solidFill>
                <a:effectLst/>
                <a:latin typeface="+mn-lt"/>
                <a:ea typeface="+mn-ea"/>
                <a:cs typeface="+mn-cs"/>
              </a:rPr>
              <a:t>ΚΟΙΝΩΝΙΚΗ: </a:t>
            </a:r>
            <a:r>
              <a:rPr lang="el-GR" sz="1200" kern="1200" dirty="0">
                <a:solidFill>
                  <a:schemeClr val="tx1"/>
                </a:solidFill>
                <a:effectLst/>
                <a:latin typeface="+mn-lt"/>
                <a:ea typeface="+mn-ea"/>
                <a:cs typeface="+mn-cs"/>
              </a:rPr>
              <a:t>ικανότητα ανάπτυξης, διατήρησης ή και τερματισμού σχέσεων</a:t>
            </a:r>
            <a:endParaRPr lang="en-US" sz="1200" kern="1200" dirty="0">
              <a:solidFill>
                <a:schemeClr val="tx1"/>
              </a:solidFill>
              <a:effectLst/>
              <a:latin typeface="+mn-lt"/>
              <a:ea typeface="+mn-ea"/>
              <a:cs typeface="+mn-cs"/>
            </a:endParaRPr>
          </a:p>
          <a:p>
            <a:r>
              <a:rPr lang="el-GR"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Μπορούμε</a:t>
            </a:r>
            <a:r>
              <a:rPr lang="el-GR" sz="1200" kern="1200" baseline="0" dirty="0">
                <a:solidFill>
                  <a:schemeClr val="tx1"/>
                </a:solidFill>
                <a:effectLst/>
                <a:latin typeface="+mn-lt"/>
                <a:ea typeface="+mn-ea"/>
                <a:cs typeface="+mn-cs"/>
              </a:rPr>
              <a:t> ν</a:t>
            </a:r>
            <a:r>
              <a:rPr lang="el-GR" sz="1200" kern="1200" dirty="0">
                <a:solidFill>
                  <a:schemeClr val="tx1"/>
                </a:solidFill>
                <a:effectLst/>
                <a:latin typeface="+mn-lt"/>
                <a:ea typeface="+mn-ea"/>
                <a:cs typeface="+mn-cs"/>
              </a:rPr>
              <a:t>α γεμίσουμε το ανθρωπάκι μας με πολλές δραστηριότητες. Μπορούμε να τις ζωγραφίσουμε ή να βρούμε εικόνες από περιοδικά ή ακόμα να γράψουμε κάποιες από αυτές. Θα γίνει έτσι, ένα ισορροπημένο ανθρωπάκι γεμάτο υγεία!</a:t>
            </a:r>
          </a:p>
          <a:p>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Πάμε να</a:t>
            </a:r>
            <a:r>
              <a:rPr lang="el-GR" sz="1200" kern="1200" baseline="0" dirty="0">
                <a:solidFill>
                  <a:schemeClr val="tx1"/>
                </a:solidFill>
                <a:effectLst/>
                <a:latin typeface="+mn-lt"/>
                <a:ea typeface="+mn-ea"/>
                <a:cs typeface="+mn-cs"/>
              </a:rPr>
              <a:t> δούμε διάφορες δραστηριότητες και τι διαστάσεις του εαυτού μας μπορούμε να αναπτύξουμε με αυτές!</a:t>
            </a:r>
            <a:endParaRPr lang="en-US" dirty="0"/>
          </a:p>
        </p:txBody>
      </p:sp>
      <p:sp>
        <p:nvSpPr>
          <p:cNvPr id="4" name="Slide Number Placeholder 3"/>
          <p:cNvSpPr>
            <a:spLocks noGrp="1"/>
          </p:cNvSpPr>
          <p:nvPr>
            <p:ph type="sldNum" sz="quarter" idx="10"/>
          </p:nvPr>
        </p:nvSpPr>
        <p:spPr/>
        <p:txBody>
          <a:bodyPr/>
          <a:lstStyle/>
          <a:p>
            <a:fld id="{77507D91-12D1-4C4F-A7B5-F713C85B993D}" type="slidenum">
              <a:rPr lang="en-US" smtClean="0"/>
              <a:t>3</a:t>
            </a:fld>
            <a:endParaRPr lang="en-US"/>
          </a:p>
        </p:txBody>
      </p:sp>
    </p:spTree>
    <p:extLst>
      <p:ext uri="{BB962C8B-B14F-4D97-AF65-F5344CB8AC3E}">
        <p14:creationId xmlns:p14="http://schemas.microsoft.com/office/powerpoint/2010/main" val="269662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Για την ανάπτυξη της σωματικής μου διάστασης (προβάλλεται ο τίτλος της διαφάνειας 4), αυτή την εβδομάδα, παιδιά, χόρεψα στο δωμάτιο μου (προβάλλεται η αντίστοιχη εικόνα από τη διαφάνεια 4), έκανα γυμναστική με σχοινάκι,</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ετοίμασα ωραία πιάτα με φρούτα, λαχανικά και άλλες ομάδες τροφών, που βρίσκονται στην Πυραμίδα της Υγιεινής Διατροφής (προβάλλεται η αντίστοιχη εικόνα από τη διαφάνεια 4). Φρόντισα, ακόμη για την καθαριότητα του σώματός μου (προβάλλεται η αντίστοιχη εικόνα από τη διαφάνεια 4) και βρήκα χρόνο για ξεκούραση και ύπνο (προβάλλεται η αντίστοιχη εικόνα από τη διαφάνεια 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507D91-12D1-4C4F-A7B5-F713C85B993D}" type="slidenum">
              <a:rPr lang="en-US" smtClean="0"/>
              <a:t>4</a:t>
            </a:fld>
            <a:endParaRPr lang="en-US"/>
          </a:p>
        </p:txBody>
      </p:sp>
    </p:spTree>
    <p:extLst>
      <p:ext uri="{BB962C8B-B14F-4D97-AF65-F5344CB8AC3E}">
        <p14:creationId xmlns:p14="http://schemas.microsoft.com/office/powerpoint/2010/main" val="66407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Κάνω όμως, παιδιά μου, και για τη νοητική μου διάσταση (προβάλλεται ο τίτλος της διαφάνειας 5) πολλά πράγματα! Διαβάζω λογοτεχνικά βιβλία (προβάλλεται η εικόνα από τη διαφάνεια 5), μελετώ καθημερινά όλα τα μαθήματά</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μου (προβάλλεται η αντίστοιχη εικόνα από τη διαφάνεια 5), παρακολουθώ θεατρικές παραστάσεις από την τηλεόραση (προβάλλεται η αντίστοιχη εικόνα από τη διαφάνεια 5) και παίζω</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παιχνίδια που ακονίζουν το μυαλό όπως σκάκι, σταυρόλεξα (προβάλλεται η αντίστοιχη εικόνα από τη διαφάνεια 5), παιχνίδια γνώσεων και άλλα πολλά.</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507D91-12D1-4C4F-A7B5-F713C85B993D}" type="slidenum">
              <a:rPr lang="en-US" smtClean="0"/>
              <a:t>5</a:t>
            </a:fld>
            <a:endParaRPr lang="en-US"/>
          </a:p>
        </p:txBody>
      </p:sp>
    </p:spTree>
    <p:extLst>
      <p:ext uri="{BB962C8B-B14F-4D97-AF65-F5344CB8AC3E}">
        <p14:creationId xmlns:p14="http://schemas.microsoft.com/office/powerpoint/2010/main" val="224689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Σε όλα αυτά, παιδιά μου, δεν ξεχνάμε τον συναισθηματικό μας κόσμο, έτσι; Τη συναισθηματική διάσταση του εαυτού μας (προβάλλεται ο τίτλος της διαφάνειας 6)! Πολύ βασικό να μένουμε ήρεμοι και να νιώθουμε χαρά με δραστηριότητες, όπως η ζωγραφική (προβάλλεται η αντίστοιχη εικόνα από τη διαφάνεια 6), ο χορός (προβάλλεται η αντίστοιχη εικόνα από τη διαφάνεια 6), η μουσική (προβάλλεται η αντίστοιχη εικόνα από τη διαφάνεια 6) ή κάτι άλλο που μας αρέσει. Αυτή την εβδομάδα, εγώ βρήκα χρόνο και συζήτησα με μέλη</a:t>
            </a:r>
            <a:r>
              <a:rPr lang="el-GR" sz="1200" kern="1200" baseline="0" dirty="0">
                <a:solidFill>
                  <a:schemeClr val="tx1"/>
                </a:solidFill>
                <a:effectLst/>
                <a:latin typeface="+mn-lt"/>
                <a:ea typeface="+mn-ea"/>
                <a:cs typeface="+mn-cs"/>
              </a:rPr>
              <a:t> της οικογένειάς μου</a:t>
            </a:r>
            <a:r>
              <a:rPr lang="el-GR" sz="1200" kern="1200" dirty="0">
                <a:solidFill>
                  <a:schemeClr val="tx1"/>
                </a:solidFill>
                <a:effectLst/>
                <a:latin typeface="+mn-lt"/>
                <a:ea typeface="+mn-ea"/>
                <a:cs typeface="+mn-cs"/>
              </a:rPr>
              <a:t>(προβάλλεται η αντίστοιχη εικόνα από τη διαφάνεια 6) για διάφορα</a:t>
            </a:r>
            <a:r>
              <a:rPr lang="el-GR" sz="1200" kern="1200" baseline="0" dirty="0">
                <a:solidFill>
                  <a:schemeClr val="tx1"/>
                </a:solidFill>
                <a:effectLst/>
                <a:latin typeface="+mn-lt"/>
                <a:ea typeface="+mn-ea"/>
                <a:cs typeface="+mn-cs"/>
              </a:rPr>
              <a:t> θέματα</a:t>
            </a:r>
            <a:r>
              <a:rPr lang="el-GR" sz="1200" kern="1200" dirty="0">
                <a:solidFill>
                  <a:schemeClr val="tx1"/>
                </a:solidFill>
                <a:effectLst/>
                <a:latin typeface="+mn-lt"/>
                <a:ea typeface="+mn-ea"/>
                <a:cs typeface="+mn-cs"/>
              </a:rPr>
              <a:t>. Επίσης, έδειξα την αγάπη μου με πράξεις συμπαράστασης και βοήθειας σε μέλη της οικογένειάς μου (προβάλλεται η αντίστοιχη εικόνα από τη διαφάνεια 6).</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507D91-12D1-4C4F-A7B5-F713C85B993D}" type="slidenum">
              <a:rPr lang="en-US" smtClean="0"/>
              <a:t>6</a:t>
            </a:fld>
            <a:endParaRPr lang="en-US"/>
          </a:p>
        </p:txBody>
      </p:sp>
    </p:spTree>
    <p:extLst>
      <p:ext uri="{BB962C8B-B14F-4D97-AF65-F5344CB8AC3E}">
        <p14:creationId xmlns:p14="http://schemas.microsoft.com/office/powerpoint/2010/main" val="210145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 Και τώρα η κοινωνική διάστασης του εαυτού μας (προβάλλεται ο τίτλος της διαφάνειας 7). Μπορούμε</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να βρούμε πολλούς τρόπους να την αναπτύξουμε. Κοιτάξτε τι έκανα! Έπαιξα παιχνίδια με μέλη της οικογένειάς μου (προβάλλεται η αντίστοιχη εικόνα από τη διαφάνεια 6). Μίλησα στον υπολογιστή με τους συγγενείς μου, τους συμμαθητές και τις συμμαθήτριές μου και με τους εκπαιδευτικούς μου (προβάλλεται η αντίστοιχη εικόνα από τη διαφάνεια 6). Μπορούμε ακόμη να παίξουμε με φίλους, να συμμετέχουμε σε ομαδικά αθλήματα (προβάλλεται η αντίστοιχη</a:t>
            </a:r>
            <a:r>
              <a:rPr lang="el-GR" sz="1200" kern="1200" baseline="0" dirty="0">
                <a:solidFill>
                  <a:schemeClr val="tx1"/>
                </a:solidFill>
                <a:effectLst/>
                <a:latin typeface="+mn-lt"/>
                <a:ea typeface="+mn-ea"/>
                <a:cs typeface="+mn-cs"/>
              </a:rPr>
              <a:t> εικόνα)</a:t>
            </a:r>
            <a:r>
              <a:rPr lang="el-GR"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7507D91-12D1-4C4F-A7B5-F713C85B993D}" type="slidenum">
              <a:rPr lang="en-US" smtClean="0"/>
              <a:t>7</a:t>
            </a:fld>
            <a:endParaRPr lang="en-US"/>
          </a:p>
        </p:txBody>
      </p:sp>
    </p:spTree>
    <p:extLst>
      <p:ext uri="{BB962C8B-B14F-4D97-AF65-F5344CB8AC3E}">
        <p14:creationId xmlns:p14="http://schemas.microsoft.com/office/powerpoint/2010/main" val="89759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Όλα αυτά, παιδιά μου, μας βοηθούν να χτίσουμε έναν δυνατό χαρακτήρα και να αναπτύξουμε την ηθική διάσταση του εαυτού μας (προβάλλεται ο τίτλος της διαφάνειας 8). Να θυμάστε ότι όλες οι αξίες μας (προβάλλεται η λέξη ΑΞΙΕΣ από τη διαφάνεια 8) όπως η υπευθυνότητα, η αγάπη, η συνεργασία, ο σεβασμός (προβάλλονται οι αντίστοιχες λέξεις από τη διαφάνεια 8), οι οποίες μας βελτιώνουν ως ανθρώπους, αφορούν στην ηθική διάσταση του εαυτού μας. Μεγαλώνοντας</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γινόμαστε ακόμη πιο υπεύθυνοι, συνεργαζόμαστε και βοηθάμε ο ένας τον άλλο (προβάλλεται η αντίστοιχη εικόνα από τη διαφάνεια 8). Μιλάμε, συζητάμε, ακούμε ο ένας τον άλλο και σεβόμαστε την άποψή του  (προβάλλεται η αντίστοιχη εικόνα από τη διαφάνεια 8) άλλου.</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507D91-12D1-4C4F-A7B5-F713C85B993D}" type="slidenum">
              <a:rPr lang="en-US" smtClean="0"/>
              <a:t>8</a:t>
            </a:fld>
            <a:endParaRPr lang="en-US"/>
          </a:p>
        </p:txBody>
      </p:sp>
    </p:spTree>
    <p:extLst>
      <p:ext uri="{BB962C8B-B14F-4D97-AF65-F5344CB8AC3E}">
        <p14:creationId xmlns:p14="http://schemas.microsoft.com/office/powerpoint/2010/main" val="3662722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Περιμένω, λοιπόν, να μου στείλετε τα ανθρωπάκια σας για να γεμίσουμε την αίθουσά μας με όλες αυτές τις όμορφες δραστηριότητες που κάνετε. Γεμίστε</a:t>
            </a:r>
            <a:r>
              <a:rPr lang="el-GR" sz="1200" kern="1200" baseline="0" dirty="0">
                <a:solidFill>
                  <a:schemeClr val="tx1"/>
                </a:solidFill>
                <a:effectLst/>
                <a:latin typeface="+mn-lt"/>
                <a:ea typeface="+mn-ea"/>
                <a:cs typeface="+mn-cs"/>
              </a:rPr>
              <a:t> το ανθρωπάκι σας με εικόνες ή ζωγραφιές με όλα αυτά που εσείς κάνετε για να αναπτύξετε όλες τις διαστάσεις του εαυτού σας!</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507D91-12D1-4C4F-A7B5-F713C85B993D}" type="slidenum">
              <a:rPr lang="en-US" smtClean="0"/>
              <a:t>9</a:t>
            </a:fld>
            <a:endParaRPr lang="en-US"/>
          </a:p>
        </p:txBody>
      </p:sp>
    </p:spTree>
    <p:extLst>
      <p:ext uri="{BB962C8B-B14F-4D97-AF65-F5344CB8AC3E}">
        <p14:creationId xmlns:p14="http://schemas.microsoft.com/office/powerpoint/2010/main" val="67378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Μελετήστε ένα πρόγραμμα δραστηριοτήτων (διαφάνεια</a:t>
            </a:r>
            <a:r>
              <a:rPr lang="el-GR" sz="1200" kern="1200" baseline="0" dirty="0">
                <a:solidFill>
                  <a:schemeClr val="tx1"/>
                </a:solidFill>
                <a:effectLst/>
                <a:latin typeface="+mn-lt"/>
                <a:ea typeface="+mn-ea"/>
                <a:cs typeface="+mn-cs"/>
              </a:rPr>
              <a:t> 10</a:t>
            </a:r>
            <a:r>
              <a:rPr lang="el-GR" sz="1200" kern="1200" dirty="0">
                <a:solidFill>
                  <a:schemeClr val="tx1"/>
                </a:solidFill>
                <a:effectLst/>
                <a:latin typeface="+mn-lt"/>
                <a:ea typeface="+mn-ea"/>
                <a:cs typeface="+mn-cs"/>
              </a:rPr>
              <a:t>) και φτιάξτε ένα δικό σας πρόγραμμα με δραστηριότητες που σας αρέσουν, έτσι ώστε να προάγονται όλες οι διαστάσεις (σωματική, κοινωνική, συναισθηματική, νοητική και ηθική)</a:t>
            </a:r>
            <a:endParaRPr lang="en-US" dirty="0"/>
          </a:p>
          <a:p>
            <a:endParaRPr lang="el-GR" dirty="0"/>
          </a:p>
          <a:p>
            <a:r>
              <a:rPr lang="el-GR" dirty="0"/>
              <a:t>Σίγουρα εσείς μπορείτε να βρείτε ακόμη πιο ενδιαφέρουσες δραστηριότητες !</a:t>
            </a:r>
            <a:r>
              <a:rPr lang="el-GR" baseline="0" dirty="0"/>
              <a:t> Προχωράμε λοιπόν πάντα με θετική ενέργεια και σκέψη! Και να θυμάστε πάντα τι είναι Υγεία!</a:t>
            </a:r>
            <a:endParaRPr lang="en-US" dirty="0"/>
          </a:p>
        </p:txBody>
      </p:sp>
      <p:sp>
        <p:nvSpPr>
          <p:cNvPr id="4" name="Slide Number Placeholder 3"/>
          <p:cNvSpPr>
            <a:spLocks noGrp="1"/>
          </p:cNvSpPr>
          <p:nvPr>
            <p:ph type="sldNum" sz="quarter" idx="10"/>
          </p:nvPr>
        </p:nvSpPr>
        <p:spPr/>
        <p:txBody>
          <a:bodyPr/>
          <a:lstStyle/>
          <a:p>
            <a:fld id="{77507D91-12D1-4C4F-A7B5-F713C85B993D}" type="slidenum">
              <a:rPr lang="en-US" smtClean="0"/>
              <a:t>10</a:t>
            </a:fld>
            <a:endParaRPr lang="en-US"/>
          </a:p>
        </p:txBody>
      </p:sp>
    </p:spTree>
    <p:extLst>
      <p:ext uri="{BB962C8B-B14F-4D97-AF65-F5344CB8AC3E}">
        <p14:creationId xmlns:p14="http://schemas.microsoft.com/office/powerpoint/2010/main" val="86034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816BBD81-488C-4DFC-B5D8-40B3E128A5F1}"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67712C-36A7-4E9C-BC50-358D6068EBAF}" type="slidenum">
              <a:rPr lang="el-GR" smtClean="0"/>
              <a:t>‹#›</a:t>
            </a:fld>
            <a:endParaRPr lang="el-GR"/>
          </a:p>
        </p:txBody>
      </p:sp>
    </p:spTree>
    <p:extLst>
      <p:ext uri="{BB962C8B-B14F-4D97-AF65-F5344CB8AC3E}">
        <p14:creationId xmlns:p14="http://schemas.microsoft.com/office/powerpoint/2010/main" val="256301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16BBD81-488C-4DFC-B5D8-40B3E128A5F1}"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67712C-36A7-4E9C-BC50-358D6068EBAF}" type="slidenum">
              <a:rPr lang="el-GR" smtClean="0"/>
              <a:t>‹#›</a:t>
            </a:fld>
            <a:endParaRPr lang="el-GR"/>
          </a:p>
        </p:txBody>
      </p:sp>
    </p:spTree>
    <p:extLst>
      <p:ext uri="{BB962C8B-B14F-4D97-AF65-F5344CB8AC3E}">
        <p14:creationId xmlns:p14="http://schemas.microsoft.com/office/powerpoint/2010/main" val="335198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16BBD81-488C-4DFC-B5D8-40B3E128A5F1}"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67712C-36A7-4E9C-BC50-358D6068EBAF}" type="slidenum">
              <a:rPr lang="el-GR" smtClean="0"/>
              <a:t>‹#›</a:t>
            </a:fld>
            <a:endParaRPr lang="el-GR"/>
          </a:p>
        </p:txBody>
      </p:sp>
    </p:spTree>
    <p:extLst>
      <p:ext uri="{BB962C8B-B14F-4D97-AF65-F5344CB8AC3E}">
        <p14:creationId xmlns:p14="http://schemas.microsoft.com/office/powerpoint/2010/main" val="4488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16BBD81-488C-4DFC-B5D8-40B3E128A5F1}"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67712C-36A7-4E9C-BC50-358D6068EBAF}" type="slidenum">
              <a:rPr lang="el-GR" smtClean="0"/>
              <a:t>‹#›</a:t>
            </a:fld>
            <a:endParaRPr lang="el-GR"/>
          </a:p>
        </p:txBody>
      </p:sp>
    </p:spTree>
    <p:extLst>
      <p:ext uri="{BB962C8B-B14F-4D97-AF65-F5344CB8AC3E}">
        <p14:creationId xmlns:p14="http://schemas.microsoft.com/office/powerpoint/2010/main" val="261914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6BBD81-488C-4DFC-B5D8-40B3E128A5F1}"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67712C-36A7-4E9C-BC50-358D6068EBAF}" type="slidenum">
              <a:rPr lang="el-GR" smtClean="0"/>
              <a:t>‹#›</a:t>
            </a:fld>
            <a:endParaRPr lang="el-GR"/>
          </a:p>
        </p:txBody>
      </p:sp>
    </p:spTree>
    <p:extLst>
      <p:ext uri="{BB962C8B-B14F-4D97-AF65-F5344CB8AC3E}">
        <p14:creationId xmlns:p14="http://schemas.microsoft.com/office/powerpoint/2010/main" val="284915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816BBD81-488C-4DFC-B5D8-40B3E128A5F1}" type="datetimeFigureOut">
              <a:rPr lang="el-GR" smtClean="0"/>
              <a:t>2/2/2021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267712C-36A7-4E9C-BC50-358D6068EBAF}" type="slidenum">
              <a:rPr lang="el-GR" smtClean="0"/>
              <a:t>‹#›</a:t>
            </a:fld>
            <a:endParaRPr lang="el-GR"/>
          </a:p>
        </p:txBody>
      </p:sp>
    </p:spTree>
    <p:extLst>
      <p:ext uri="{BB962C8B-B14F-4D97-AF65-F5344CB8AC3E}">
        <p14:creationId xmlns:p14="http://schemas.microsoft.com/office/powerpoint/2010/main" val="250580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816BBD81-488C-4DFC-B5D8-40B3E128A5F1}" type="datetimeFigureOut">
              <a:rPr lang="el-GR" smtClean="0"/>
              <a:t>2/2/2021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267712C-36A7-4E9C-BC50-358D6068EBAF}" type="slidenum">
              <a:rPr lang="el-GR" smtClean="0"/>
              <a:t>‹#›</a:t>
            </a:fld>
            <a:endParaRPr lang="el-GR"/>
          </a:p>
        </p:txBody>
      </p:sp>
    </p:spTree>
    <p:extLst>
      <p:ext uri="{BB962C8B-B14F-4D97-AF65-F5344CB8AC3E}">
        <p14:creationId xmlns:p14="http://schemas.microsoft.com/office/powerpoint/2010/main" val="415744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816BBD81-488C-4DFC-B5D8-40B3E128A5F1}" type="datetimeFigureOut">
              <a:rPr lang="el-GR" smtClean="0"/>
              <a:t>2/2/2021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267712C-36A7-4E9C-BC50-358D6068EBAF}" type="slidenum">
              <a:rPr lang="el-GR" smtClean="0"/>
              <a:t>‹#›</a:t>
            </a:fld>
            <a:endParaRPr lang="el-GR"/>
          </a:p>
        </p:txBody>
      </p:sp>
    </p:spTree>
    <p:extLst>
      <p:ext uri="{BB962C8B-B14F-4D97-AF65-F5344CB8AC3E}">
        <p14:creationId xmlns:p14="http://schemas.microsoft.com/office/powerpoint/2010/main" val="66141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BBD81-488C-4DFC-B5D8-40B3E128A5F1}" type="datetimeFigureOut">
              <a:rPr lang="el-GR" smtClean="0"/>
              <a:t>2/2/2021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267712C-36A7-4E9C-BC50-358D6068EBAF}" type="slidenum">
              <a:rPr lang="el-GR" smtClean="0"/>
              <a:t>‹#›</a:t>
            </a:fld>
            <a:endParaRPr lang="el-GR"/>
          </a:p>
        </p:txBody>
      </p:sp>
    </p:spTree>
    <p:extLst>
      <p:ext uri="{BB962C8B-B14F-4D97-AF65-F5344CB8AC3E}">
        <p14:creationId xmlns:p14="http://schemas.microsoft.com/office/powerpoint/2010/main" val="251343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BBD81-488C-4DFC-B5D8-40B3E128A5F1}" type="datetimeFigureOut">
              <a:rPr lang="el-GR" smtClean="0"/>
              <a:t>2/2/2021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267712C-36A7-4E9C-BC50-358D6068EBAF}" type="slidenum">
              <a:rPr lang="el-GR" smtClean="0"/>
              <a:t>‹#›</a:t>
            </a:fld>
            <a:endParaRPr lang="el-GR"/>
          </a:p>
        </p:txBody>
      </p:sp>
    </p:spTree>
    <p:extLst>
      <p:ext uri="{BB962C8B-B14F-4D97-AF65-F5344CB8AC3E}">
        <p14:creationId xmlns:p14="http://schemas.microsoft.com/office/powerpoint/2010/main" val="285514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BBD81-488C-4DFC-B5D8-40B3E128A5F1}" type="datetimeFigureOut">
              <a:rPr lang="el-GR" smtClean="0"/>
              <a:t>2/2/2021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267712C-36A7-4E9C-BC50-358D6068EBAF}" type="slidenum">
              <a:rPr lang="el-GR" smtClean="0"/>
              <a:t>‹#›</a:t>
            </a:fld>
            <a:endParaRPr lang="el-GR"/>
          </a:p>
        </p:txBody>
      </p:sp>
    </p:spTree>
    <p:extLst>
      <p:ext uri="{BB962C8B-B14F-4D97-AF65-F5344CB8AC3E}">
        <p14:creationId xmlns:p14="http://schemas.microsoft.com/office/powerpoint/2010/main" val="11272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BBD81-488C-4DFC-B5D8-40B3E128A5F1}" type="datetimeFigureOut">
              <a:rPr lang="el-GR" smtClean="0"/>
              <a:t>2/2/2021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7712C-36A7-4E9C-BC50-358D6068EBAF}" type="slidenum">
              <a:rPr lang="el-GR" smtClean="0"/>
              <a:t>‹#›</a:t>
            </a:fld>
            <a:endParaRPr lang="el-GR"/>
          </a:p>
        </p:txBody>
      </p:sp>
    </p:spTree>
    <p:extLst>
      <p:ext uri="{BB962C8B-B14F-4D97-AF65-F5344CB8AC3E}">
        <p14:creationId xmlns:p14="http://schemas.microsoft.com/office/powerpoint/2010/main" val="1102832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gogyd.schools.ac.cy/index.php/el/yliko/didaktiko-yliko" TargetMode="External"/><Relationship Id="rId2" Type="http://schemas.openxmlformats.org/officeDocument/2006/relationships/hyperlink" Target="http://agogyd.schools.ac.cy/index.php/el/agogi-ygeias/analytiko-programma"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s://www.ant1.com.cy/webtv/showpage/episodes/?show=99829&amp;pg=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ant1.com.cy/webtv/showpage/episodes/?show=99829&amp;pg=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816" y="19637"/>
            <a:ext cx="7916416" cy="2088232"/>
          </a:xfrm>
        </p:spPr>
        <p:txBody>
          <a:bodyPr>
            <a:normAutofit/>
          </a:bodyPr>
          <a:lstStyle/>
          <a:p>
            <a:r>
              <a:rPr lang="el-GR" sz="5400" b="1" dirty="0">
                <a:solidFill>
                  <a:srgbClr val="0070C0"/>
                </a:solidFill>
                <a:latin typeface="Arial" panose="020B0604020202020204" pitchFamily="34" charset="0"/>
                <a:cs typeface="Arial" panose="020B0604020202020204" pitchFamily="34" charset="0"/>
              </a:rPr>
              <a:t>ΔΙΑΣΤΑΣΕΙΣ ΕΑΥΤΟΥ</a:t>
            </a:r>
          </a:p>
        </p:txBody>
      </p:sp>
      <p:sp>
        <p:nvSpPr>
          <p:cNvPr id="3" name="Subtitle 2"/>
          <p:cNvSpPr>
            <a:spLocks noGrp="1"/>
          </p:cNvSpPr>
          <p:nvPr>
            <p:ph type="subTitle" idx="1"/>
          </p:nvPr>
        </p:nvSpPr>
        <p:spPr>
          <a:xfrm>
            <a:off x="251520" y="4293096"/>
            <a:ext cx="8712968" cy="2423120"/>
          </a:xfrm>
        </p:spPr>
        <p:txBody>
          <a:bodyPr>
            <a:normAutofit/>
          </a:bodyPr>
          <a:lstStyle/>
          <a:p>
            <a:pPr algn="just" fontAlgn="auto"/>
            <a:endParaRPr lang="el-GR" i="1" dirty="0"/>
          </a:p>
          <a:p>
            <a:pPr algn="just" fontAlgn="auto"/>
            <a:endParaRPr lang="el-GR" i="1" dirty="0"/>
          </a:p>
          <a:p>
            <a:pPr algn="just" fontAlgn="auto"/>
            <a:r>
              <a:rPr lang="el-GR" i="1" dirty="0"/>
              <a:t>Σάββα </a:t>
            </a:r>
            <a:r>
              <a:rPr lang="el-GR" i="1" dirty="0" err="1"/>
              <a:t>Φιλιώ</a:t>
            </a:r>
            <a:r>
              <a:rPr lang="el-GR" i="1" dirty="0"/>
              <a:t>, Σύμβουλος και Συντονίστρια Αναλυτικού Προγράμματος Αγωγής Υγείας </a:t>
            </a:r>
            <a:endParaRPr lang="el-GR" dirty="0"/>
          </a:p>
          <a:p>
            <a:endParaRPr lang="el-GR" dirty="0"/>
          </a:p>
          <a:p>
            <a:endParaRPr lang="el-GR" dirty="0"/>
          </a:p>
          <a:p>
            <a:endParaRPr lang="el-GR" dirty="0"/>
          </a:p>
        </p:txBody>
      </p:sp>
      <p:pic>
        <p:nvPicPr>
          <p:cNvPr id="4" name="Picture 3" descr="Friends smiling together in a circle Free Photo"/>
          <p:cNvPicPr/>
          <p:nvPr/>
        </p:nvPicPr>
        <p:blipFill>
          <a:blip r:embed="rId2">
            <a:extLst>
              <a:ext uri="{28A0092B-C50C-407E-A947-70E740481C1C}">
                <a14:useLocalDpi xmlns:a14="http://schemas.microsoft.com/office/drawing/2010/main" val="0"/>
              </a:ext>
            </a:extLst>
          </a:blip>
          <a:srcRect/>
          <a:stretch>
            <a:fillRect/>
          </a:stretch>
        </p:blipFill>
        <p:spPr bwMode="auto">
          <a:xfrm>
            <a:off x="2447764" y="1772816"/>
            <a:ext cx="4320480" cy="35283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65239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rgbClr val="FF0000"/>
                </a:solidFill>
              </a:rPr>
              <a:t>ΠΡΟΓΡΑΜΜΑ ΔΡΑΣΤΗΡΙΟΤΗΤΩΝ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4303"/>
              </p:ext>
            </p:extLst>
          </p:nvPr>
        </p:nvGraphicFramePr>
        <p:xfrm>
          <a:off x="0" y="1556792"/>
          <a:ext cx="9144002" cy="5184576"/>
        </p:xfrm>
        <a:graphic>
          <a:graphicData uri="http://schemas.openxmlformats.org/drawingml/2006/table">
            <a:tbl>
              <a:tblPr firstRow="1" bandRow="1">
                <a:tableStyleId>{5C22544A-7EE6-4342-B048-85BDC9FD1C3A}</a:tableStyleId>
              </a:tblPr>
              <a:tblGrid>
                <a:gridCol w="118762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259634">
                  <a:extLst>
                    <a:ext uri="{9D8B030D-6E8A-4147-A177-3AD203B41FA5}">
                      <a16:colId xmlns:a16="http://schemas.microsoft.com/office/drawing/2014/main" val="20006"/>
                    </a:ext>
                  </a:extLst>
                </a:gridCol>
              </a:tblGrid>
              <a:tr h="1133744">
                <a:tc>
                  <a:txBody>
                    <a:bodyPr/>
                    <a:lstStyle/>
                    <a:p>
                      <a:r>
                        <a:rPr lang="el-GR" sz="2000" dirty="0"/>
                        <a:t>ΔΕΥΤΕΡΑ </a:t>
                      </a:r>
                    </a:p>
                  </a:txBody>
                  <a:tcPr/>
                </a:tc>
                <a:tc>
                  <a:txBody>
                    <a:bodyPr/>
                    <a:lstStyle/>
                    <a:p>
                      <a:r>
                        <a:rPr lang="el-GR" sz="2000" dirty="0"/>
                        <a:t>ΤΡΙΤΗ</a:t>
                      </a:r>
                    </a:p>
                  </a:txBody>
                  <a:tcPr/>
                </a:tc>
                <a:tc>
                  <a:txBody>
                    <a:bodyPr/>
                    <a:lstStyle/>
                    <a:p>
                      <a:r>
                        <a:rPr lang="el-GR" sz="2000" dirty="0"/>
                        <a:t>ΤΕΤΑΡΤΗ </a:t>
                      </a:r>
                    </a:p>
                  </a:txBody>
                  <a:tcPr/>
                </a:tc>
                <a:tc>
                  <a:txBody>
                    <a:bodyPr/>
                    <a:lstStyle/>
                    <a:p>
                      <a:r>
                        <a:rPr lang="el-GR" sz="2000" dirty="0"/>
                        <a:t>ΠΕΜΠΤΗ</a:t>
                      </a:r>
                    </a:p>
                  </a:txBody>
                  <a:tcPr/>
                </a:tc>
                <a:tc>
                  <a:txBody>
                    <a:bodyPr/>
                    <a:lstStyle/>
                    <a:p>
                      <a:r>
                        <a:rPr lang="el-GR" sz="1800" dirty="0"/>
                        <a:t>ΠΑΡΑΣΚΕΥΗ</a:t>
                      </a:r>
                    </a:p>
                  </a:txBody>
                  <a:tcPr/>
                </a:tc>
                <a:tc>
                  <a:txBody>
                    <a:bodyPr/>
                    <a:lstStyle/>
                    <a:p>
                      <a:r>
                        <a:rPr lang="el-GR" sz="1800" dirty="0"/>
                        <a:t>ΣΑΒΒΑΤΟ</a:t>
                      </a:r>
                    </a:p>
                  </a:txBody>
                  <a:tcPr/>
                </a:tc>
                <a:tc>
                  <a:txBody>
                    <a:bodyPr/>
                    <a:lstStyle/>
                    <a:p>
                      <a:r>
                        <a:rPr lang="el-GR" sz="2000" dirty="0"/>
                        <a:t>ΚΥΡΙΑΚΗ</a:t>
                      </a:r>
                    </a:p>
                  </a:txBody>
                  <a:tcPr/>
                </a:tc>
                <a:extLst>
                  <a:ext uri="{0D108BD9-81ED-4DB2-BD59-A6C34878D82A}">
                    <a16:rowId xmlns:a16="http://schemas.microsoft.com/office/drawing/2014/main" val="10000"/>
                  </a:ext>
                </a:extLst>
              </a:tr>
              <a:tr h="4050832">
                <a:tc>
                  <a:txBody>
                    <a:bodyPr/>
                    <a:lstStyle/>
                    <a:p>
                      <a:r>
                        <a:rPr lang="el-GR" sz="1400" b="1" dirty="0"/>
                        <a:t>παιχνίδι</a:t>
                      </a:r>
                      <a:r>
                        <a:rPr lang="el-GR" sz="1400" b="1" baseline="0" dirty="0"/>
                        <a:t> με την μπάλα</a:t>
                      </a:r>
                    </a:p>
                    <a:p>
                      <a:endParaRPr lang="el-GR" sz="1400" b="1" baseline="0" dirty="0"/>
                    </a:p>
                    <a:p>
                      <a:endParaRPr lang="el-GR" sz="1400" b="1" baseline="0" dirty="0"/>
                    </a:p>
                    <a:p>
                      <a:r>
                        <a:rPr lang="el-GR" sz="1400" b="1" baseline="0" dirty="0"/>
                        <a:t>συζήτηση με την οικογένεια</a:t>
                      </a:r>
                    </a:p>
                    <a:p>
                      <a:endParaRPr lang="el-GR" sz="1400" b="1" baseline="0" dirty="0"/>
                    </a:p>
                    <a:p>
                      <a:r>
                        <a:rPr lang="el-GR" sz="1400" b="1" dirty="0"/>
                        <a:t>βοηθώ</a:t>
                      </a:r>
                      <a:r>
                        <a:rPr lang="el-GR" sz="1400" b="1" baseline="0" dirty="0"/>
                        <a:t> κάποιο/α φίλο/η</a:t>
                      </a:r>
                      <a:endParaRPr lang="el-GR" sz="1400" b="1" dirty="0"/>
                    </a:p>
                  </a:txBody>
                  <a:tcPr/>
                </a:tc>
                <a:tc>
                  <a:txBody>
                    <a:bodyPr/>
                    <a:lstStyle/>
                    <a:p>
                      <a:r>
                        <a:rPr lang="el-GR" sz="1400" b="1" dirty="0"/>
                        <a:t>μελέτη</a:t>
                      </a:r>
                      <a:r>
                        <a:rPr lang="el-GR" sz="1400" b="1" baseline="0" dirty="0"/>
                        <a:t> βιβλίου</a:t>
                      </a:r>
                    </a:p>
                    <a:p>
                      <a:endParaRPr lang="el-GR" sz="1400" b="1" baseline="0" dirty="0"/>
                    </a:p>
                    <a:p>
                      <a:r>
                        <a:rPr lang="el-GR" sz="1400" b="1" baseline="0" dirty="0"/>
                        <a:t>ξεκούραση</a:t>
                      </a:r>
                    </a:p>
                    <a:p>
                      <a:endParaRPr lang="el-GR" sz="1400" b="1" dirty="0"/>
                    </a:p>
                    <a:p>
                      <a:endParaRPr lang="el-GR" sz="1400" b="1" dirty="0"/>
                    </a:p>
                    <a:p>
                      <a:r>
                        <a:rPr lang="el-GR" sz="1400" b="1" dirty="0"/>
                        <a:t>επιτραπέζιο</a:t>
                      </a:r>
                      <a:r>
                        <a:rPr lang="el-GR" sz="1400" b="1" baseline="0" dirty="0"/>
                        <a:t> παιχνίδι</a:t>
                      </a:r>
                    </a:p>
                    <a:p>
                      <a:endParaRPr lang="el-GR" sz="1400" b="1" baseline="0" dirty="0"/>
                    </a:p>
                    <a:p>
                      <a:r>
                        <a:rPr lang="el-GR" sz="1400" b="1" baseline="0" dirty="0"/>
                        <a:t>περπάτημα</a:t>
                      </a:r>
                      <a:endParaRPr lang="el-GR" sz="1400" b="1" dirty="0"/>
                    </a:p>
                    <a:p>
                      <a:endParaRPr lang="el-GR" sz="1400" b="1" dirty="0"/>
                    </a:p>
                  </a:txBody>
                  <a:tcPr/>
                </a:tc>
                <a:tc>
                  <a:txBody>
                    <a:bodyPr/>
                    <a:lstStyle/>
                    <a:p>
                      <a:r>
                        <a:rPr lang="el-GR" sz="1400" b="1" dirty="0"/>
                        <a:t>σχοινάκι</a:t>
                      </a:r>
                    </a:p>
                    <a:p>
                      <a:endParaRPr lang="el-GR" sz="1400" b="1" dirty="0"/>
                    </a:p>
                    <a:p>
                      <a:endParaRPr lang="el-GR" sz="1400" b="1" dirty="0"/>
                    </a:p>
                    <a:p>
                      <a:r>
                        <a:rPr lang="el-GR" sz="1400" b="1" dirty="0"/>
                        <a:t>παιχνίδι σταυρόλεξο</a:t>
                      </a:r>
                    </a:p>
                    <a:p>
                      <a:endParaRPr lang="el-GR" sz="1400" b="1" dirty="0"/>
                    </a:p>
                    <a:p>
                      <a:endParaRPr lang="el-GR" sz="1400" b="1" dirty="0"/>
                    </a:p>
                    <a:p>
                      <a:r>
                        <a:rPr lang="el-GR" sz="1400" b="1" dirty="0"/>
                        <a:t>μπάνιο</a:t>
                      </a:r>
                    </a:p>
                    <a:p>
                      <a:endParaRPr lang="el-GR" sz="1400" b="1" dirty="0"/>
                    </a:p>
                    <a:p>
                      <a:r>
                        <a:rPr lang="el-GR" sz="1400" b="1" dirty="0"/>
                        <a:t>παρέα με φίλους/</a:t>
                      </a:r>
                      <a:r>
                        <a:rPr lang="el-GR" sz="1400" b="1" dirty="0" err="1"/>
                        <a:t>ες</a:t>
                      </a:r>
                      <a:endParaRPr lang="el-GR" sz="1400" b="1" dirty="0"/>
                    </a:p>
                  </a:txBody>
                  <a:tcPr/>
                </a:tc>
                <a:tc>
                  <a:txBody>
                    <a:bodyPr/>
                    <a:lstStyle/>
                    <a:p>
                      <a:r>
                        <a:rPr lang="el-GR" sz="1400" b="1" dirty="0"/>
                        <a:t>παρακολούθηση</a:t>
                      </a:r>
                      <a:r>
                        <a:rPr lang="el-GR" sz="1400" b="1" baseline="0" dirty="0"/>
                        <a:t> ταινίας με την οικογένεια</a:t>
                      </a:r>
                    </a:p>
                    <a:p>
                      <a:endParaRPr lang="el-GR" sz="1400" b="1" baseline="0" dirty="0"/>
                    </a:p>
                    <a:p>
                      <a:endParaRPr lang="el-GR" sz="1400" b="1" baseline="0" dirty="0"/>
                    </a:p>
                    <a:p>
                      <a:r>
                        <a:rPr lang="el-GR" sz="1400" b="1" baseline="0" dirty="0"/>
                        <a:t>συζήτηση</a:t>
                      </a:r>
                    </a:p>
                    <a:p>
                      <a:endParaRPr lang="el-GR" sz="1400" b="1" baseline="0" dirty="0"/>
                    </a:p>
                    <a:p>
                      <a:r>
                        <a:rPr lang="el-GR" sz="1400" b="1" baseline="0" dirty="0"/>
                        <a:t>ομαδικό άθλημα</a:t>
                      </a:r>
                    </a:p>
                    <a:p>
                      <a:endParaRPr lang="el-GR" sz="1400" b="1" baseline="0" dirty="0"/>
                    </a:p>
                    <a:p>
                      <a:endParaRPr lang="el-GR" sz="1400" b="1" baseline="0"/>
                    </a:p>
                    <a:p>
                      <a:endParaRPr lang="el-GR"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a:t>ετοιμασία</a:t>
                      </a:r>
                      <a:r>
                        <a:rPr lang="el-GR" sz="1400" b="1" baseline="0" dirty="0"/>
                        <a:t> φρουτοσαλάτας για όλη την οικογένεια</a:t>
                      </a:r>
                      <a:endParaRPr lang="el-GR" sz="1400" b="1" dirty="0"/>
                    </a:p>
                    <a:p>
                      <a:endParaRPr lang="el-GR" sz="1400" b="1" dirty="0"/>
                    </a:p>
                    <a:p>
                      <a:endParaRPr lang="el-GR" sz="1400" b="1" dirty="0"/>
                    </a:p>
                    <a:p>
                      <a:r>
                        <a:rPr lang="el-GR" sz="1400" b="1" dirty="0"/>
                        <a:t>κόμικς</a:t>
                      </a:r>
                    </a:p>
                    <a:p>
                      <a:endParaRPr lang="el-GR" sz="1400" b="1" dirty="0"/>
                    </a:p>
                    <a:p>
                      <a:endParaRPr lang="el-GR" sz="1400" b="1" dirty="0"/>
                    </a:p>
                    <a:p>
                      <a:r>
                        <a:rPr lang="el-GR" sz="1400" b="1" dirty="0"/>
                        <a:t>Βοηθώ στο σπίτι την</a:t>
                      </a:r>
                      <a:r>
                        <a:rPr lang="el-GR" sz="1400" b="1" baseline="0" dirty="0"/>
                        <a:t> οικογένεια</a:t>
                      </a:r>
                      <a:endParaRPr lang="el-GR" sz="1400" b="1" dirty="0"/>
                    </a:p>
                  </a:txBody>
                  <a:tcPr/>
                </a:tc>
                <a:tc>
                  <a:txBody>
                    <a:bodyPr/>
                    <a:lstStyle/>
                    <a:p>
                      <a:r>
                        <a:rPr lang="el-GR" sz="1400" b="1" dirty="0"/>
                        <a:t>χορός</a:t>
                      </a:r>
                    </a:p>
                    <a:p>
                      <a:endParaRPr lang="el-GR" sz="1400" b="1" dirty="0"/>
                    </a:p>
                    <a:p>
                      <a:endParaRPr lang="el-GR" sz="1400" b="1" dirty="0"/>
                    </a:p>
                    <a:p>
                      <a:r>
                        <a:rPr lang="el-GR" sz="1400" b="1" dirty="0"/>
                        <a:t>συγύρισμα</a:t>
                      </a:r>
                      <a:r>
                        <a:rPr lang="el-GR" sz="1400" b="1" baseline="0" dirty="0"/>
                        <a:t> δωματίου</a:t>
                      </a:r>
                    </a:p>
                    <a:p>
                      <a:endParaRPr lang="el-GR" sz="1400" b="1" baseline="0" dirty="0"/>
                    </a:p>
                    <a:p>
                      <a:r>
                        <a:rPr lang="el-GR" sz="1400" b="1" baseline="0" dirty="0"/>
                        <a:t>μπάνιο</a:t>
                      </a:r>
                    </a:p>
                    <a:p>
                      <a:endParaRPr lang="el-GR" sz="1400" b="1" baseline="0" dirty="0"/>
                    </a:p>
                    <a:p>
                      <a:r>
                        <a:rPr lang="el-GR" sz="1400" b="1" baseline="0" dirty="0"/>
                        <a:t>οικογενειακή έξοδος</a:t>
                      </a:r>
                    </a:p>
                  </a:txBody>
                  <a:tcPr/>
                </a:tc>
                <a:tc>
                  <a:txBody>
                    <a:bodyPr/>
                    <a:lstStyle/>
                    <a:p>
                      <a:r>
                        <a:rPr lang="el-GR" sz="1400" b="1" dirty="0"/>
                        <a:t>παντομίμα</a:t>
                      </a:r>
                    </a:p>
                    <a:p>
                      <a:endParaRPr lang="el-GR" sz="1400" b="1" dirty="0"/>
                    </a:p>
                    <a:p>
                      <a:endParaRPr lang="el-GR" sz="1400" b="1" dirty="0"/>
                    </a:p>
                    <a:p>
                      <a:r>
                        <a:rPr lang="el-GR" sz="1400" b="1" dirty="0"/>
                        <a:t>επιτραπέζια παιχνίδια</a:t>
                      </a:r>
                    </a:p>
                    <a:p>
                      <a:endParaRPr lang="el-GR" sz="1400" b="1" dirty="0"/>
                    </a:p>
                    <a:p>
                      <a:r>
                        <a:rPr lang="el-GR" sz="1400" b="1" dirty="0"/>
                        <a:t>ύπνος</a:t>
                      </a:r>
                    </a:p>
                    <a:p>
                      <a:endParaRPr lang="el-GR" sz="1400" b="1" dirty="0"/>
                    </a:p>
                    <a:p>
                      <a:r>
                        <a:rPr lang="el-GR" sz="1400" b="1" dirty="0"/>
                        <a:t>εκδρομή στο βουνό</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360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800" b="1" dirty="0">
                <a:solidFill>
                  <a:srgbClr val="0070C0"/>
                </a:solidFill>
              </a:rPr>
              <a:t>ΥΓΕΙΑ ΕΙΝΑΙ….</a:t>
            </a:r>
            <a:endParaRPr lang="en-US" sz="4800" b="1"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467579"/>
              </p:ext>
            </p:extLst>
          </p:nvPr>
        </p:nvGraphicFramePr>
        <p:xfrm>
          <a:off x="125760" y="1191147"/>
          <a:ext cx="8892480" cy="5821856"/>
        </p:xfrm>
        <a:graphic>
          <a:graphicData uri="http://schemas.openxmlformats.org/drawingml/2006/table">
            <a:tbl>
              <a:tblPr firstRow="1" firstCol="1" bandRow="1">
                <a:tableStyleId>{F5AB1C69-6EDB-4FF4-983F-18BD219EF322}</a:tableStyleId>
              </a:tblPr>
              <a:tblGrid>
                <a:gridCol w="6917185">
                  <a:extLst>
                    <a:ext uri="{9D8B030D-6E8A-4147-A177-3AD203B41FA5}">
                      <a16:colId xmlns:a16="http://schemas.microsoft.com/office/drawing/2014/main" val="2669557059"/>
                    </a:ext>
                  </a:extLst>
                </a:gridCol>
                <a:gridCol w="1975295">
                  <a:extLst>
                    <a:ext uri="{9D8B030D-6E8A-4147-A177-3AD203B41FA5}">
                      <a16:colId xmlns:a16="http://schemas.microsoft.com/office/drawing/2014/main" val="1358878397"/>
                    </a:ext>
                  </a:extLst>
                </a:gridCol>
              </a:tblGrid>
              <a:tr h="437653">
                <a:tc>
                  <a:txBody>
                    <a:bodyPr/>
                    <a:lstStyle/>
                    <a:p>
                      <a:pPr algn="ctr">
                        <a:lnSpc>
                          <a:spcPct val="115000"/>
                        </a:lnSpc>
                        <a:spcBef>
                          <a:spcPts val="600"/>
                        </a:spcBef>
                        <a:spcAft>
                          <a:spcPts val="0"/>
                        </a:spcAft>
                      </a:pPr>
                      <a:r>
                        <a:rPr lang="el-GR" sz="2000" dirty="0">
                          <a:solidFill>
                            <a:schemeClr val="tx1"/>
                          </a:solidFill>
                          <a:effectLst/>
                        </a:rPr>
                        <a:t>Υγεία για μένα είναι να…</a:t>
                      </a:r>
                      <a:endParaRPr lang="en-US" sz="1400" dirty="0">
                        <a:solidFill>
                          <a:schemeClr val="tx1"/>
                        </a:solidFill>
                        <a:effectLst/>
                      </a:endParaRPr>
                    </a:p>
                    <a:p>
                      <a:pPr algn="ctr">
                        <a:lnSpc>
                          <a:spcPct val="115000"/>
                        </a:lnSpc>
                        <a:spcAft>
                          <a:spcPts val="0"/>
                        </a:spcAft>
                      </a:pPr>
                      <a:r>
                        <a:rPr lang="el-GR" sz="11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ctr">
                        <a:lnSpc>
                          <a:spcPct val="115000"/>
                        </a:lnSpc>
                        <a:spcAft>
                          <a:spcPts val="0"/>
                        </a:spcAft>
                      </a:pPr>
                      <a:r>
                        <a:rPr lang="el-GR" sz="2000" b="1" kern="1200" dirty="0">
                          <a:solidFill>
                            <a:schemeClr val="tx1"/>
                          </a:solidFill>
                          <a:effectLst/>
                          <a:latin typeface="+mn-lt"/>
                          <a:ea typeface="+mn-ea"/>
                          <a:cs typeface="+mn-cs"/>
                        </a:rPr>
                        <a:t> ΣΩΣΤΟ/ΛΑΘΟΣ</a:t>
                      </a:r>
                      <a:endParaRPr lang="en-US" sz="2000" b="1" kern="1200" dirty="0">
                        <a:solidFill>
                          <a:schemeClr val="tx1"/>
                        </a:solidFill>
                        <a:effectLst/>
                        <a:latin typeface="+mn-lt"/>
                        <a:ea typeface="+mn-ea"/>
                        <a:cs typeface="+mn-cs"/>
                      </a:endParaRPr>
                    </a:p>
                  </a:txBody>
                  <a:tcPr marL="40434" marR="40434" marT="0" marB="0"/>
                </a:tc>
                <a:extLst>
                  <a:ext uri="{0D108BD9-81ED-4DB2-BD59-A6C34878D82A}">
                    <a16:rowId xmlns:a16="http://schemas.microsoft.com/office/drawing/2014/main" val="34020617"/>
                  </a:ext>
                </a:extLst>
              </a:tr>
              <a:tr h="357543">
                <a:tc>
                  <a:txBody>
                    <a:bodyPr/>
                    <a:lstStyle/>
                    <a:p>
                      <a:pPr algn="just">
                        <a:lnSpc>
                          <a:spcPct val="115000"/>
                        </a:lnSpc>
                        <a:spcAft>
                          <a:spcPts val="0"/>
                        </a:spcAft>
                      </a:pPr>
                      <a:r>
                        <a:rPr lang="el-GR" sz="1100" dirty="0">
                          <a:solidFill>
                            <a:schemeClr val="tx1"/>
                          </a:solidFill>
                          <a:effectLst/>
                        </a:rPr>
                        <a:t>περνώ καλά με την οικογένειά μου</a:t>
                      </a:r>
                      <a:endParaRPr lang="en-US" sz="1000" dirty="0">
                        <a:solidFill>
                          <a:schemeClr val="tx1"/>
                        </a:solidFill>
                        <a:effectLst/>
                      </a:endParaRPr>
                    </a:p>
                    <a:p>
                      <a:pPr algn="just">
                        <a:lnSpc>
                          <a:spcPct val="115000"/>
                        </a:lnSpc>
                        <a:spcAft>
                          <a:spcPts val="0"/>
                        </a:spcAft>
                      </a:pPr>
                      <a:r>
                        <a:rPr lang="el-GR" sz="105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l">
                        <a:lnSpc>
                          <a:spcPct val="115000"/>
                        </a:lnSpc>
                        <a:spcAft>
                          <a:spcPts val="0"/>
                        </a:spcAft>
                      </a:pPr>
                      <a:r>
                        <a:rPr lang="el-GR" sz="8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extLst>
                  <a:ext uri="{0D108BD9-81ED-4DB2-BD59-A6C34878D82A}">
                    <a16:rowId xmlns:a16="http://schemas.microsoft.com/office/drawing/2014/main" val="2759648257"/>
                  </a:ext>
                </a:extLst>
              </a:tr>
              <a:tr h="348983">
                <a:tc>
                  <a:txBody>
                    <a:bodyPr/>
                    <a:lstStyle/>
                    <a:p>
                      <a:pPr algn="just">
                        <a:lnSpc>
                          <a:spcPct val="115000"/>
                        </a:lnSpc>
                        <a:spcAft>
                          <a:spcPts val="0"/>
                        </a:spcAft>
                      </a:pPr>
                      <a:r>
                        <a:rPr lang="el-GR" sz="1050" dirty="0">
                          <a:solidFill>
                            <a:schemeClr val="tx1"/>
                          </a:solidFill>
                          <a:effectLst/>
                        </a:rPr>
                        <a:t>πηγαίνω διακοπές     </a:t>
                      </a:r>
                      <a:endParaRPr lang="en-US" sz="900" dirty="0">
                        <a:solidFill>
                          <a:schemeClr val="tx1"/>
                        </a:solidFill>
                        <a:effectLst/>
                      </a:endParaRPr>
                    </a:p>
                    <a:p>
                      <a:pPr algn="just">
                        <a:lnSpc>
                          <a:spcPct val="115000"/>
                        </a:lnSpc>
                        <a:spcAft>
                          <a:spcPts val="0"/>
                        </a:spcAft>
                      </a:pPr>
                      <a:r>
                        <a:rPr lang="el-GR" sz="105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l">
                        <a:lnSpc>
                          <a:spcPct val="115000"/>
                        </a:lnSpc>
                        <a:spcAft>
                          <a:spcPts val="0"/>
                        </a:spcAft>
                      </a:pPr>
                      <a:r>
                        <a:rPr lang="el-GR" sz="8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extLst>
                  <a:ext uri="{0D108BD9-81ED-4DB2-BD59-A6C34878D82A}">
                    <a16:rowId xmlns:a16="http://schemas.microsoft.com/office/drawing/2014/main" val="1137537694"/>
                  </a:ext>
                </a:extLst>
              </a:tr>
              <a:tr h="348983">
                <a:tc>
                  <a:txBody>
                    <a:bodyPr/>
                    <a:lstStyle/>
                    <a:p>
                      <a:pPr algn="just">
                        <a:lnSpc>
                          <a:spcPct val="115000"/>
                        </a:lnSpc>
                        <a:spcAft>
                          <a:spcPts val="0"/>
                        </a:spcAft>
                      </a:pPr>
                      <a:r>
                        <a:rPr lang="el-GR" sz="1050" dirty="0">
                          <a:solidFill>
                            <a:schemeClr val="tx1"/>
                          </a:solidFill>
                          <a:effectLst/>
                        </a:rPr>
                        <a:t>έχω χρόνο για παιχνίδι</a:t>
                      </a:r>
                      <a:endParaRPr lang="en-US" sz="900" dirty="0">
                        <a:solidFill>
                          <a:schemeClr val="tx1"/>
                        </a:solidFill>
                        <a:effectLst/>
                      </a:endParaRPr>
                    </a:p>
                    <a:p>
                      <a:pPr algn="just">
                        <a:lnSpc>
                          <a:spcPct val="115000"/>
                        </a:lnSpc>
                        <a:spcAft>
                          <a:spcPts val="0"/>
                        </a:spcAft>
                      </a:pPr>
                      <a:r>
                        <a:rPr lang="el-GR" sz="105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l">
                        <a:lnSpc>
                          <a:spcPct val="115000"/>
                        </a:lnSpc>
                        <a:spcAft>
                          <a:spcPts val="0"/>
                        </a:spcAft>
                      </a:pPr>
                      <a:r>
                        <a:rPr lang="el-GR" sz="8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extLst>
                  <a:ext uri="{0D108BD9-81ED-4DB2-BD59-A6C34878D82A}">
                    <a16:rowId xmlns:a16="http://schemas.microsoft.com/office/drawing/2014/main" val="892595937"/>
                  </a:ext>
                </a:extLst>
              </a:tr>
              <a:tr h="485189">
                <a:tc>
                  <a:txBody>
                    <a:bodyPr/>
                    <a:lstStyle/>
                    <a:p>
                      <a:pPr algn="just">
                        <a:lnSpc>
                          <a:spcPct val="115000"/>
                        </a:lnSpc>
                        <a:spcAft>
                          <a:spcPts val="0"/>
                        </a:spcAft>
                      </a:pPr>
                      <a:r>
                        <a:rPr lang="el-GR" sz="1050" dirty="0">
                          <a:solidFill>
                            <a:schemeClr val="tx1"/>
                          </a:solidFill>
                          <a:effectLst/>
                        </a:rPr>
                        <a:t>καταναλώνω τροφές από όλες τις ομάδες, σύμφωνα με την Πυραμίδα της υγιεινής διατροφής</a:t>
                      </a:r>
                      <a:endParaRPr lang="en-US" sz="900" dirty="0">
                        <a:solidFill>
                          <a:schemeClr val="tx1"/>
                        </a:solidFill>
                        <a:effectLst/>
                      </a:endParaRPr>
                    </a:p>
                    <a:p>
                      <a:pPr algn="just">
                        <a:lnSpc>
                          <a:spcPct val="115000"/>
                        </a:lnSpc>
                        <a:spcAft>
                          <a:spcPts val="0"/>
                        </a:spcAft>
                      </a:pPr>
                      <a:r>
                        <a:rPr lang="el-GR" sz="105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l">
                        <a:lnSpc>
                          <a:spcPct val="115000"/>
                        </a:lnSpc>
                        <a:spcAft>
                          <a:spcPts val="0"/>
                        </a:spcAft>
                      </a:pPr>
                      <a:r>
                        <a:rPr lang="el-GR" sz="8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extLst>
                  <a:ext uri="{0D108BD9-81ED-4DB2-BD59-A6C34878D82A}">
                    <a16:rowId xmlns:a16="http://schemas.microsoft.com/office/drawing/2014/main" val="3055743085"/>
                  </a:ext>
                </a:extLst>
              </a:tr>
              <a:tr h="348983">
                <a:tc>
                  <a:txBody>
                    <a:bodyPr/>
                    <a:lstStyle/>
                    <a:p>
                      <a:pPr algn="just">
                        <a:lnSpc>
                          <a:spcPct val="115000"/>
                        </a:lnSpc>
                        <a:spcAft>
                          <a:spcPts val="0"/>
                        </a:spcAft>
                      </a:pPr>
                      <a:r>
                        <a:rPr lang="el-GR" sz="1050" dirty="0">
                          <a:solidFill>
                            <a:schemeClr val="tx1"/>
                          </a:solidFill>
                          <a:effectLst/>
                        </a:rPr>
                        <a:t>λέω τι νιώθω</a:t>
                      </a:r>
                      <a:endParaRPr lang="en-US" sz="900" dirty="0">
                        <a:solidFill>
                          <a:schemeClr val="tx1"/>
                        </a:solidFill>
                        <a:effectLst/>
                      </a:endParaRPr>
                    </a:p>
                    <a:p>
                      <a:pPr algn="just">
                        <a:lnSpc>
                          <a:spcPct val="115000"/>
                        </a:lnSpc>
                        <a:spcAft>
                          <a:spcPts val="0"/>
                        </a:spcAft>
                      </a:pPr>
                      <a:r>
                        <a:rPr lang="el-GR" sz="105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l">
                        <a:lnSpc>
                          <a:spcPct val="115000"/>
                        </a:lnSpc>
                        <a:spcAft>
                          <a:spcPts val="0"/>
                        </a:spcAft>
                      </a:pPr>
                      <a:r>
                        <a:rPr lang="el-GR" sz="8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extLst>
                  <a:ext uri="{0D108BD9-81ED-4DB2-BD59-A6C34878D82A}">
                    <a16:rowId xmlns:a16="http://schemas.microsoft.com/office/drawing/2014/main" val="2017893778"/>
                  </a:ext>
                </a:extLst>
              </a:tr>
              <a:tr h="348983">
                <a:tc>
                  <a:txBody>
                    <a:bodyPr/>
                    <a:lstStyle/>
                    <a:p>
                      <a:pPr algn="just">
                        <a:lnSpc>
                          <a:spcPct val="115000"/>
                        </a:lnSpc>
                        <a:spcAft>
                          <a:spcPts val="0"/>
                        </a:spcAft>
                      </a:pPr>
                      <a:r>
                        <a:rPr lang="el-GR" sz="1050" dirty="0">
                          <a:solidFill>
                            <a:schemeClr val="tx1"/>
                          </a:solidFill>
                          <a:effectLst/>
                        </a:rPr>
                        <a:t>γυμνάζομαι σταθερά και συχνά</a:t>
                      </a:r>
                      <a:endParaRPr lang="en-US" sz="900" dirty="0">
                        <a:solidFill>
                          <a:schemeClr val="tx1"/>
                        </a:solidFill>
                        <a:effectLst/>
                      </a:endParaRPr>
                    </a:p>
                    <a:p>
                      <a:pPr algn="just">
                        <a:lnSpc>
                          <a:spcPct val="115000"/>
                        </a:lnSpc>
                        <a:spcAft>
                          <a:spcPts val="0"/>
                        </a:spcAft>
                      </a:pPr>
                      <a:r>
                        <a:rPr lang="el-GR" sz="105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l">
                        <a:lnSpc>
                          <a:spcPct val="115000"/>
                        </a:lnSpc>
                        <a:spcAft>
                          <a:spcPts val="0"/>
                        </a:spcAft>
                      </a:pPr>
                      <a:r>
                        <a:rPr lang="el-GR" sz="8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extLst>
                  <a:ext uri="{0D108BD9-81ED-4DB2-BD59-A6C34878D82A}">
                    <a16:rowId xmlns:a16="http://schemas.microsoft.com/office/drawing/2014/main" val="1551570767"/>
                  </a:ext>
                </a:extLst>
              </a:tr>
              <a:tr h="348983">
                <a:tc>
                  <a:txBody>
                    <a:bodyPr/>
                    <a:lstStyle/>
                    <a:p>
                      <a:pPr algn="just">
                        <a:lnSpc>
                          <a:spcPct val="115000"/>
                        </a:lnSpc>
                        <a:spcAft>
                          <a:spcPts val="0"/>
                        </a:spcAft>
                      </a:pPr>
                      <a:r>
                        <a:rPr lang="el-GR" sz="1050" dirty="0">
                          <a:solidFill>
                            <a:schemeClr val="tx1"/>
                          </a:solidFill>
                          <a:effectLst/>
                        </a:rPr>
                        <a:t>γιορτάζω όταν έχω επιτυχία</a:t>
                      </a:r>
                      <a:endParaRPr lang="en-US" sz="900" dirty="0">
                        <a:solidFill>
                          <a:schemeClr val="tx1"/>
                        </a:solidFill>
                        <a:effectLst/>
                      </a:endParaRPr>
                    </a:p>
                    <a:p>
                      <a:pPr algn="just">
                        <a:lnSpc>
                          <a:spcPct val="115000"/>
                        </a:lnSpc>
                        <a:spcAft>
                          <a:spcPts val="0"/>
                        </a:spcAft>
                      </a:pPr>
                      <a:r>
                        <a:rPr lang="el-GR" sz="105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l">
                        <a:lnSpc>
                          <a:spcPct val="115000"/>
                        </a:lnSpc>
                        <a:spcAft>
                          <a:spcPts val="0"/>
                        </a:spcAft>
                      </a:pPr>
                      <a:r>
                        <a:rPr lang="el-GR" sz="8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extLst>
                  <a:ext uri="{0D108BD9-81ED-4DB2-BD59-A6C34878D82A}">
                    <a16:rowId xmlns:a16="http://schemas.microsoft.com/office/drawing/2014/main" val="1654320535"/>
                  </a:ext>
                </a:extLst>
              </a:tr>
              <a:tr h="348983">
                <a:tc>
                  <a:txBody>
                    <a:bodyPr/>
                    <a:lstStyle/>
                    <a:p>
                      <a:pPr algn="just">
                        <a:lnSpc>
                          <a:spcPct val="115000"/>
                        </a:lnSpc>
                        <a:spcAft>
                          <a:spcPts val="0"/>
                        </a:spcAft>
                      </a:pPr>
                      <a:r>
                        <a:rPr lang="el-GR" sz="1050" dirty="0">
                          <a:solidFill>
                            <a:schemeClr val="tx1"/>
                          </a:solidFill>
                          <a:effectLst/>
                        </a:rPr>
                        <a:t>συνεργάζομαι με τους άλλους ανθρώπους με χαρά</a:t>
                      </a:r>
                      <a:endParaRPr lang="en-US" sz="900" dirty="0">
                        <a:solidFill>
                          <a:schemeClr val="tx1"/>
                        </a:solidFill>
                        <a:effectLst/>
                      </a:endParaRPr>
                    </a:p>
                    <a:p>
                      <a:pPr algn="just">
                        <a:lnSpc>
                          <a:spcPct val="115000"/>
                        </a:lnSpc>
                        <a:spcAft>
                          <a:spcPts val="0"/>
                        </a:spcAft>
                      </a:pPr>
                      <a:r>
                        <a:rPr lang="el-GR" sz="105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l">
                        <a:lnSpc>
                          <a:spcPct val="115000"/>
                        </a:lnSpc>
                        <a:spcAft>
                          <a:spcPts val="0"/>
                        </a:spcAft>
                      </a:pPr>
                      <a:r>
                        <a:rPr lang="el-GR" sz="8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extLst>
                  <a:ext uri="{0D108BD9-81ED-4DB2-BD59-A6C34878D82A}">
                    <a16:rowId xmlns:a16="http://schemas.microsoft.com/office/drawing/2014/main" val="2411544088"/>
                  </a:ext>
                </a:extLst>
              </a:tr>
              <a:tr h="348983">
                <a:tc>
                  <a:txBody>
                    <a:bodyPr/>
                    <a:lstStyle/>
                    <a:p>
                      <a:pPr algn="just">
                        <a:lnSpc>
                          <a:spcPct val="115000"/>
                        </a:lnSpc>
                        <a:spcAft>
                          <a:spcPts val="0"/>
                        </a:spcAft>
                      </a:pPr>
                      <a:r>
                        <a:rPr lang="el-GR" sz="1050" dirty="0">
                          <a:solidFill>
                            <a:schemeClr val="tx1"/>
                          </a:solidFill>
                          <a:effectLst/>
                        </a:rPr>
                        <a:t>κάνω τα μαθήματά μου χωρίς πίεση</a:t>
                      </a:r>
                      <a:endParaRPr lang="en-US" sz="900" dirty="0">
                        <a:solidFill>
                          <a:schemeClr val="tx1"/>
                        </a:solidFill>
                        <a:effectLst/>
                      </a:endParaRPr>
                    </a:p>
                    <a:p>
                      <a:pPr algn="just">
                        <a:lnSpc>
                          <a:spcPct val="115000"/>
                        </a:lnSpc>
                        <a:spcAft>
                          <a:spcPts val="0"/>
                        </a:spcAft>
                      </a:pPr>
                      <a:r>
                        <a:rPr lang="el-GR" sz="105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l">
                        <a:lnSpc>
                          <a:spcPct val="115000"/>
                        </a:lnSpc>
                        <a:spcAft>
                          <a:spcPts val="0"/>
                        </a:spcAft>
                      </a:pPr>
                      <a:r>
                        <a:rPr lang="el-GR" sz="8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extLst>
                  <a:ext uri="{0D108BD9-81ED-4DB2-BD59-A6C34878D82A}">
                    <a16:rowId xmlns:a16="http://schemas.microsoft.com/office/drawing/2014/main" val="3770067951"/>
                  </a:ext>
                </a:extLst>
              </a:tr>
              <a:tr h="348983">
                <a:tc>
                  <a:txBody>
                    <a:bodyPr/>
                    <a:lstStyle/>
                    <a:p>
                      <a:pPr algn="just">
                        <a:lnSpc>
                          <a:spcPct val="115000"/>
                        </a:lnSpc>
                        <a:spcAft>
                          <a:spcPts val="0"/>
                        </a:spcAft>
                      </a:pPr>
                      <a:r>
                        <a:rPr lang="el-GR" sz="1050" dirty="0">
                          <a:solidFill>
                            <a:schemeClr val="tx1"/>
                          </a:solidFill>
                          <a:effectLst/>
                        </a:rPr>
                        <a:t>αγαπώ τον εαυτό μου</a:t>
                      </a:r>
                      <a:endParaRPr lang="en-US" sz="900" dirty="0">
                        <a:solidFill>
                          <a:schemeClr val="tx1"/>
                        </a:solidFill>
                        <a:effectLst/>
                      </a:endParaRPr>
                    </a:p>
                    <a:p>
                      <a:pPr algn="just">
                        <a:lnSpc>
                          <a:spcPct val="115000"/>
                        </a:lnSpc>
                        <a:spcAft>
                          <a:spcPts val="0"/>
                        </a:spcAft>
                      </a:pPr>
                      <a:r>
                        <a:rPr lang="el-GR" sz="105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l">
                        <a:lnSpc>
                          <a:spcPct val="115000"/>
                        </a:lnSpc>
                        <a:spcAft>
                          <a:spcPts val="0"/>
                        </a:spcAft>
                      </a:pPr>
                      <a:r>
                        <a:rPr lang="el-GR" sz="8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extLst>
                  <a:ext uri="{0D108BD9-81ED-4DB2-BD59-A6C34878D82A}">
                    <a16:rowId xmlns:a16="http://schemas.microsoft.com/office/drawing/2014/main" val="2776117930"/>
                  </a:ext>
                </a:extLst>
              </a:tr>
              <a:tr h="348983">
                <a:tc>
                  <a:txBody>
                    <a:bodyPr/>
                    <a:lstStyle/>
                    <a:p>
                      <a:pPr algn="just">
                        <a:lnSpc>
                          <a:spcPct val="115000"/>
                        </a:lnSpc>
                        <a:spcAft>
                          <a:spcPts val="0"/>
                        </a:spcAft>
                      </a:pPr>
                      <a:r>
                        <a:rPr lang="el-GR" sz="1050" dirty="0">
                          <a:solidFill>
                            <a:schemeClr val="tx1"/>
                          </a:solidFill>
                          <a:effectLst/>
                        </a:rPr>
                        <a:t>νιώθω καλά τις περισσότερες φορές</a:t>
                      </a:r>
                      <a:endParaRPr lang="en-US" sz="900" dirty="0">
                        <a:solidFill>
                          <a:schemeClr val="tx1"/>
                        </a:solidFill>
                        <a:effectLst/>
                      </a:endParaRPr>
                    </a:p>
                    <a:p>
                      <a:pPr algn="just">
                        <a:lnSpc>
                          <a:spcPct val="115000"/>
                        </a:lnSpc>
                        <a:spcAft>
                          <a:spcPts val="0"/>
                        </a:spcAft>
                      </a:pPr>
                      <a:r>
                        <a:rPr lang="el-GR" sz="105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l">
                        <a:lnSpc>
                          <a:spcPct val="115000"/>
                        </a:lnSpc>
                        <a:spcAft>
                          <a:spcPts val="0"/>
                        </a:spcAft>
                      </a:pPr>
                      <a:r>
                        <a:rPr lang="el-GR" sz="8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extLst>
                  <a:ext uri="{0D108BD9-81ED-4DB2-BD59-A6C34878D82A}">
                    <a16:rowId xmlns:a16="http://schemas.microsoft.com/office/drawing/2014/main" val="183348632"/>
                  </a:ext>
                </a:extLst>
              </a:tr>
              <a:tr h="348983">
                <a:tc>
                  <a:txBody>
                    <a:bodyPr/>
                    <a:lstStyle/>
                    <a:p>
                      <a:pPr algn="just">
                        <a:lnSpc>
                          <a:spcPct val="115000"/>
                        </a:lnSpc>
                        <a:spcAft>
                          <a:spcPts val="0"/>
                        </a:spcAft>
                      </a:pPr>
                      <a:r>
                        <a:rPr lang="el-GR" sz="1050" dirty="0">
                          <a:solidFill>
                            <a:schemeClr val="tx1"/>
                          </a:solidFill>
                          <a:effectLst/>
                        </a:rPr>
                        <a:t>περνώ καλά με τους φίλους και τις φίλες μου</a:t>
                      </a:r>
                      <a:endParaRPr lang="en-US" sz="900" dirty="0">
                        <a:solidFill>
                          <a:schemeClr val="tx1"/>
                        </a:solidFill>
                        <a:effectLst/>
                      </a:endParaRPr>
                    </a:p>
                    <a:p>
                      <a:pPr algn="just">
                        <a:lnSpc>
                          <a:spcPct val="115000"/>
                        </a:lnSpc>
                        <a:spcAft>
                          <a:spcPts val="0"/>
                        </a:spcAft>
                      </a:pPr>
                      <a:r>
                        <a:rPr lang="el-GR" sz="105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l">
                        <a:lnSpc>
                          <a:spcPct val="115000"/>
                        </a:lnSpc>
                        <a:spcAft>
                          <a:spcPts val="0"/>
                        </a:spcAft>
                      </a:pPr>
                      <a:r>
                        <a:rPr lang="el-GR" sz="8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extLst>
                  <a:ext uri="{0D108BD9-81ED-4DB2-BD59-A6C34878D82A}">
                    <a16:rowId xmlns:a16="http://schemas.microsoft.com/office/drawing/2014/main" val="3373874976"/>
                  </a:ext>
                </a:extLst>
              </a:tr>
              <a:tr h="348983">
                <a:tc>
                  <a:txBody>
                    <a:bodyPr/>
                    <a:lstStyle/>
                    <a:p>
                      <a:pPr algn="just">
                        <a:lnSpc>
                          <a:spcPct val="115000"/>
                        </a:lnSpc>
                        <a:spcAft>
                          <a:spcPts val="0"/>
                        </a:spcAft>
                      </a:pPr>
                      <a:r>
                        <a:rPr lang="el-GR" sz="1050" dirty="0">
                          <a:solidFill>
                            <a:schemeClr val="tx1"/>
                          </a:solidFill>
                          <a:effectLst/>
                        </a:rPr>
                        <a:t>παίρνω, σπάνια, φάρμακα</a:t>
                      </a:r>
                      <a:endParaRPr lang="en-US" sz="900" dirty="0">
                        <a:solidFill>
                          <a:schemeClr val="tx1"/>
                        </a:solidFill>
                        <a:effectLst/>
                      </a:endParaRPr>
                    </a:p>
                    <a:p>
                      <a:pPr algn="just">
                        <a:lnSpc>
                          <a:spcPct val="115000"/>
                        </a:lnSpc>
                        <a:spcAft>
                          <a:spcPts val="0"/>
                        </a:spcAft>
                      </a:pPr>
                      <a:r>
                        <a:rPr lang="el-GR" sz="105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l">
                        <a:lnSpc>
                          <a:spcPct val="115000"/>
                        </a:lnSpc>
                        <a:spcAft>
                          <a:spcPts val="0"/>
                        </a:spcAft>
                      </a:pPr>
                      <a:r>
                        <a:rPr lang="el-GR" sz="8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extLst>
                  <a:ext uri="{0D108BD9-81ED-4DB2-BD59-A6C34878D82A}">
                    <a16:rowId xmlns:a16="http://schemas.microsoft.com/office/drawing/2014/main" val="1772521238"/>
                  </a:ext>
                </a:extLst>
              </a:tr>
              <a:tr h="348983">
                <a:tc>
                  <a:txBody>
                    <a:bodyPr/>
                    <a:lstStyle/>
                    <a:p>
                      <a:pPr algn="just">
                        <a:lnSpc>
                          <a:spcPct val="115000"/>
                        </a:lnSpc>
                        <a:spcAft>
                          <a:spcPts val="0"/>
                        </a:spcAft>
                      </a:pPr>
                      <a:r>
                        <a:rPr lang="el-GR" sz="1050" dirty="0">
                          <a:solidFill>
                            <a:schemeClr val="tx1"/>
                          </a:solidFill>
                          <a:effectLst/>
                        </a:rPr>
                        <a:t>είμαι χαρούμενος/η</a:t>
                      </a:r>
                      <a:endParaRPr lang="en-US" sz="900" dirty="0">
                        <a:solidFill>
                          <a:schemeClr val="tx1"/>
                        </a:solidFill>
                        <a:effectLst/>
                      </a:endParaRPr>
                    </a:p>
                    <a:p>
                      <a:pPr algn="just">
                        <a:lnSpc>
                          <a:spcPct val="115000"/>
                        </a:lnSpc>
                        <a:spcAft>
                          <a:spcPts val="0"/>
                        </a:spcAft>
                      </a:pPr>
                      <a:r>
                        <a:rPr lang="el-GR" sz="105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tc>
                  <a:txBody>
                    <a:bodyPr/>
                    <a:lstStyle/>
                    <a:p>
                      <a:pPr algn="l">
                        <a:lnSpc>
                          <a:spcPct val="115000"/>
                        </a:lnSpc>
                        <a:spcAft>
                          <a:spcPts val="0"/>
                        </a:spcAft>
                      </a:pPr>
                      <a:r>
                        <a:rPr lang="el-GR" sz="8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434" marR="40434" marT="0" marB="0"/>
                </a:tc>
                <a:extLst>
                  <a:ext uri="{0D108BD9-81ED-4DB2-BD59-A6C34878D82A}">
                    <a16:rowId xmlns:a16="http://schemas.microsoft.com/office/drawing/2014/main" val="3086623776"/>
                  </a:ext>
                </a:extLst>
              </a:tr>
            </a:tbl>
          </a:graphicData>
        </a:graphic>
      </p:graphicFrame>
      <p:sp>
        <p:nvSpPr>
          <p:cNvPr id="5" name="Rectangle 1"/>
          <p:cNvSpPr>
            <a:spLocks noChangeArrowheads="1"/>
          </p:cNvSpPr>
          <p:nvPr/>
        </p:nvSpPr>
        <p:spPr bwMode="auto">
          <a:xfrm>
            <a:off x="-9643042" y="-282425"/>
            <a:ext cx="208752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Βάλτε </a:t>
            </a:r>
            <a:r>
              <a:rPr kumimoji="0" lang="el-GR" altLang="en-US" sz="1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ν</a:t>
            </a:r>
            <a:r>
              <a:rPr kumimoji="0" lang="el-GR"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σε αυτά που πιστεύεις ότι είναι υγεία.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798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Πηγές</a:t>
            </a:r>
            <a:endParaRPr lang="en-US" dirty="0"/>
          </a:p>
        </p:txBody>
      </p:sp>
      <p:sp>
        <p:nvSpPr>
          <p:cNvPr id="3" name="Content Placeholder 2"/>
          <p:cNvSpPr>
            <a:spLocks noGrp="1"/>
          </p:cNvSpPr>
          <p:nvPr>
            <p:ph idx="1"/>
          </p:nvPr>
        </p:nvSpPr>
        <p:spPr>
          <a:xfrm>
            <a:off x="457200" y="1417638"/>
            <a:ext cx="8229600" cy="4708525"/>
          </a:xfrm>
        </p:spPr>
        <p:txBody>
          <a:bodyPr>
            <a:normAutofit fontScale="92500"/>
          </a:bodyPr>
          <a:lstStyle/>
          <a:p>
            <a:pPr>
              <a:lnSpc>
                <a:spcPct val="80000"/>
              </a:lnSpc>
            </a:pPr>
            <a:endParaRPr lang="el-GR" sz="2200" dirty="0"/>
          </a:p>
          <a:p>
            <a:pPr algn="just">
              <a:lnSpc>
                <a:spcPct val="80000"/>
              </a:lnSpc>
            </a:pPr>
            <a:r>
              <a:rPr lang="el-GR" sz="2200" dirty="0"/>
              <a:t>Υπουργείο Παιδείας, Πολιτισμού, Αθλητισμού και Νεολαίας. (2019). Δείκτες Επιτυχίας και Δείκτες Επάρκειας Αναλυτικού Προγράμματος Αγωγής Υγείας. Διαθέσιμο στην ιστοσελίδα της Αγωγής Υγείας Δημοτικής Εκπαίδευσης: </a:t>
            </a:r>
            <a:r>
              <a:rPr lang="en-US" sz="2200" dirty="0">
                <a:hlinkClick r:id="rId2"/>
              </a:rPr>
              <a:t>http</a:t>
            </a:r>
            <a:r>
              <a:rPr lang="el-GR" sz="2200" dirty="0">
                <a:hlinkClick r:id="rId2"/>
              </a:rPr>
              <a:t>://</a:t>
            </a:r>
            <a:r>
              <a:rPr lang="en-US" sz="2200" dirty="0" err="1">
                <a:hlinkClick r:id="rId2"/>
              </a:rPr>
              <a:t>agogyd</a:t>
            </a:r>
            <a:r>
              <a:rPr lang="el-GR" sz="2200" dirty="0">
                <a:hlinkClick r:id="rId2"/>
              </a:rPr>
              <a:t>.</a:t>
            </a:r>
            <a:r>
              <a:rPr lang="en-US" sz="2200" dirty="0">
                <a:hlinkClick r:id="rId2"/>
              </a:rPr>
              <a:t>schools</a:t>
            </a:r>
            <a:r>
              <a:rPr lang="el-GR" sz="2200" dirty="0">
                <a:hlinkClick r:id="rId2"/>
              </a:rPr>
              <a:t>.</a:t>
            </a:r>
            <a:r>
              <a:rPr lang="en-US" sz="2200" dirty="0">
                <a:hlinkClick r:id="rId2"/>
              </a:rPr>
              <a:t>ac</a:t>
            </a:r>
            <a:r>
              <a:rPr lang="el-GR" sz="2200" dirty="0">
                <a:hlinkClick r:id="rId2"/>
              </a:rPr>
              <a:t>.</a:t>
            </a:r>
            <a:r>
              <a:rPr lang="en-US" sz="2200" dirty="0">
                <a:hlinkClick r:id="rId2"/>
              </a:rPr>
              <a:t>cy</a:t>
            </a:r>
            <a:r>
              <a:rPr lang="el-GR" sz="2200" dirty="0">
                <a:hlinkClick r:id="rId2"/>
              </a:rPr>
              <a:t>/</a:t>
            </a:r>
            <a:r>
              <a:rPr lang="en-US" sz="2200" dirty="0">
                <a:hlinkClick r:id="rId2"/>
              </a:rPr>
              <a:t>index</a:t>
            </a:r>
            <a:r>
              <a:rPr lang="el-GR" sz="2200" dirty="0">
                <a:hlinkClick r:id="rId2"/>
              </a:rPr>
              <a:t>.</a:t>
            </a:r>
            <a:r>
              <a:rPr lang="en-US" sz="2200" dirty="0" err="1">
                <a:hlinkClick r:id="rId2"/>
              </a:rPr>
              <a:t>php</a:t>
            </a:r>
            <a:r>
              <a:rPr lang="el-GR" sz="2200" dirty="0">
                <a:hlinkClick r:id="rId2"/>
              </a:rPr>
              <a:t>/</a:t>
            </a:r>
            <a:r>
              <a:rPr lang="en-US" sz="2200" dirty="0">
                <a:hlinkClick r:id="rId2"/>
              </a:rPr>
              <a:t>el</a:t>
            </a:r>
            <a:r>
              <a:rPr lang="el-GR" sz="2200" dirty="0">
                <a:hlinkClick r:id="rId2"/>
              </a:rPr>
              <a:t>/</a:t>
            </a:r>
            <a:r>
              <a:rPr lang="en-US" sz="2200" dirty="0" err="1">
                <a:hlinkClick r:id="rId2"/>
              </a:rPr>
              <a:t>agogi</a:t>
            </a:r>
            <a:r>
              <a:rPr lang="el-GR" sz="2200" dirty="0">
                <a:hlinkClick r:id="rId2"/>
              </a:rPr>
              <a:t>-</a:t>
            </a:r>
            <a:r>
              <a:rPr lang="en-US" sz="2200" dirty="0" err="1">
                <a:hlinkClick r:id="rId2"/>
              </a:rPr>
              <a:t>ygeias</a:t>
            </a:r>
            <a:r>
              <a:rPr lang="el-GR" sz="2200" dirty="0">
                <a:hlinkClick r:id="rId2"/>
              </a:rPr>
              <a:t>/</a:t>
            </a:r>
            <a:r>
              <a:rPr lang="en-US" sz="2200" dirty="0" err="1">
                <a:hlinkClick r:id="rId2"/>
              </a:rPr>
              <a:t>analytiko</a:t>
            </a:r>
            <a:r>
              <a:rPr lang="el-GR" sz="2200" dirty="0">
                <a:hlinkClick r:id="rId2"/>
              </a:rPr>
              <a:t>-</a:t>
            </a:r>
            <a:r>
              <a:rPr lang="en-US" sz="2200" dirty="0" err="1">
                <a:hlinkClick r:id="rId2"/>
              </a:rPr>
              <a:t>programma</a:t>
            </a:r>
            <a:endParaRPr lang="el-GR" sz="2200" dirty="0"/>
          </a:p>
          <a:p>
            <a:pPr>
              <a:lnSpc>
                <a:spcPct val="80000"/>
              </a:lnSpc>
            </a:pPr>
            <a:endParaRPr lang="el-GR" sz="2200" dirty="0"/>
          </a:p>
          <a:p>
            <a:pPr algn="just">
              <a:lnSpc>
                <a:spcPct val="80000"/>
              </a:lnSpc>
            </a:pPr>
            <a:r>
              <a:rPr lang="el-GR" sz="2200" dirty="0"/>
              <a:t>Υπουργείο Παιδείας και Πολιτισμού. (2012). Κοινωνική Μάθηση. Παιδαγωγικό Ινστιτούτο Κύπρου. Υπηρεσία Ανάπτυξης Προγραμμάτων. Λευκωσία: PRINTCOLTD. Διαθέσιμο στην ιστοσελίδα της Αγωγής Υγείας Δημοτικής Εκπαίδευσης:</a:t>
            </a:r>
            <a:r>
              <a:rPr lang="el-GR" sz="2200" dirty="0">
                <a:hlinkClick r:id="rId3"/>
              </a:rPr>
              <a:t> </a:t>
            </a:r>
            <a:r>
              <a:rPr lang="en-US" sz="2200" dirty="0">
                <a:hlinkClick r:id="rId3"/>
              </a:rPr>
              <a:t>http</a:t>
            </a:r>
            <a:r>
              <a:rPr lang="el-GR" sz="2200" dirty="0">
                <a:hlinkClick r:id="rId3"/>
              </a:rPr>
              <a:t>://</a:t>
            </a:r>
            <a:r>
              <a:rPr lang="en-US" sz="2200" dirty="0" err="1">
                <a:hlinkClick r:id="rId3"/>
              </a:rPr>
              <a:t>agogyd</a:t>
            </a:r>
            <a:r>
              <a:rPr lang="el-GR" sz="2200" dirty="0">
                <a:hlinkClick r:id="rId3"/>
              </a:rPr>
              <a:t>.</a:t>
            </a:r>
            <a:r>
              <a:rPr lang="en-US" sz="2200" dirty="0">
                <a:hlinkClick r:id="rId3"/>
              </a:rPr>
              <a:t>schools</a:t>
            </a:r>
            <a:r>
              <a:rPr lang="el-GR" sz="2200" dirty="0">
                <a:hlinkClick r:id="rId3"/>
              </a:rPr>
              <a:t>.</a:t>
            </a:r>
            <a:r>
              <a:rPr lang="en-US" sz="2200" dirty="0">
                <a:hlinkClick r:id="rId3"/>
              </a:rPr>
              <a:t>ac</a:t>
            </a:r>
            <a:r>
              <a:rPr lang="el-GR" sz="2200" dirty="0">
                <a:hlinkClick r:id="rId3"/>
              </a:rPr>
              <a:t>.</a:t>
            </a:r>
            <a:r>
              <a:rPr lang="en-US" sz="2200" dirty="0">
                <a:hlinkClick r:id="rId3"/>
              </a:rPr>
              <a:t>cy</a:t>
            </a:r>
            <a:r>
              <a:rPr lang="el-GR" sz="2200" dirty="0">
                <a:hlinkClick r:id="rId3"/>
              </a:rPr>
              <a:t>/</a:t>
            </a:r>
            <a:r>
              <a:rPr lang="en-US" sz="2200" dirty="0">
                <a:hlinkClick r:id="rId3"/>
              </a:rPr>
              <a:t>index</a:t>
            </a:r>
            <a:r>
              <a:rPr lang="el-GR" sz="2200" dirty="0">
                <a:hlinkClick r:id="rId3"/>
              </a:rPr>
              <a:t>.</a:t>
            </a:r>
            <a:r>
              <a:rPr lang="en-US" sz="2200" dirty="0" err="1">
                <a:hlinkClick r:id="rId3"/>
              </a:rPr>
              <a:t>php</a:t>
            </a:r>
            <a:r>
              <a:rPr lang="el-GR" sz="2200" dirty="0">
                <a:hlinkClick r:id="rId3"/>
              </a:rPr>
              <a:t>/</a:t>
            </a:r>
            <a:r>
              <a:rPr lang="en-US" sz="2200" dirty="0">
                <a:hlinkClick r:id="rId3"/>
              </a:rPr>
              <a:t>el</a:t>
            </a:r>
            <a:r>
              <a:rPr lang="el-GR" sz="2200" dirty="0">
                <a:hlinkClick r:id="rId3"/>
              </a:rPr>
              <a:t>/</a:t>
            </a:r>
            <a:r>
              <a:rPr lang="en-US" sz="2200" dirty="0" err="1">
                <a:hlinkClick r:id="rId3"/>
              </a:rPr>
              <a:t>yliko</a:t>
            </a:r>
            <a:r>
              <a:rPr lang="el-GR" sz="2200" dirty="0">
                <a:hlinkClick r:id="rId3"/>
              </a:rPr>
              <a:t>/</a:t>
            </a:r>
            <a:r>
              <a:rPr lang="en-US" sz="2200" dirty="0" err="1">
                <a:hlinkClick r:id="rId3"/>
              </a:rPr>
              <a:t>didaktiko</a:t>
            </a:r>
            <a:r>
              <a:rPr lang="el-GR" sz="2200" dirty="0">
                <a:hlinkClick r:id="rId3"/>
              </a:rPr>
              <a:t>-</a:t>
            </a:r>
            <a:r>
              <a:rPr lang="en-US" sz="2200" dirty="0" err="1">
                <a:hlinkClick r:id="rId3"/>
              </a:rPr>
              <a:t>yliko</a:t>
            </a:r>
            <a:endParaRPr lang="el-GR" sz="2200" dirty="0"/>
          </a:p>
          <a:p>
            <a:pPr>
              <a:lnSpc>
                <a:spcPct val="80000"/>
              </a:lnSpc>
            </a:pPr>
            <a:endParaRPr lang="el-GR" sz="2200" dirty="0"/>
          </a:p>
          <a:p>
            <a:pPr algn="just">
              <a:lnSpc>
                <a:spcPct val="80000"/>
              </a:lnSpc>
            </a:pPr>
            <a:r>
              <a:rPr lang="en-US" sz="2200" dirty="0">
                <a:hlinkClick r:id="rId4"/>
              </a:rPr>
              <a:t>https://www.ant1.com.cy/webtv/showpage/episodes/?show=99829&amp;pg=2</a:t>
            </a:r>
            <a:endParaRPr lang="el-GR" sz="2200" dirty="0"/>
          </a:p>
          <a:p>
            <a:pPr marL="0" indent="0" algn="just">
              <a:lnSpc>
                <a:spcPct val="80000"/>
              </a:lnSpc>
              <a:buNone/>
            </a:pPr>
            <a:endParaRPr lang="el-GR" sz="2200" dirty="0"/>
          </a:p>
          <a:p>
            <a:pPr algn="just">
              <a:lnSpc>
                <a:spcPct val="80000"/>
              </a:lnSpc>
            </a:pPr>
            <a:r>
              <a:rPr lang="en-US" sz="2400" dirty="0"/>
              <a:t>https://www.freepik.com/</a:t>
            </a:r>
            <a:endParaRPr lang="el-GR" sz="2400" dirty="0"/>
          </a:p>
          <a:p>
            <a:pPr>
              <a:lnSpc>
                <a:spcPct val="80000"/>
              </a:lnSpc>
            </a:pPr>
            <a:endParaRPr lang="el-GR" sz="2200" dirty="0"/>
          </a:p>
          <a:p>
            <a:pPr>
              <a:lnSpc>
                <a:spcPct val="80000"/>
              </a:lnSpc>
            </a:pPr>
            <a:endParaRPr lang="el-GR" sz="2200" dirty="0"/>
          </a:p>
          <a:p>
            <a:endParaRPr lang="en-US" dirty="0"/>
          </a:p>
        </p:txBody>
      </p:sp>
      <p:pic>
        <p:nvPicPr>
          <p:cNvPr id="4" name="Picture 3" descr="Set of books and ladders Free Photo"/>
          <p:cNvPicPr/>
          <p:nvPr/>
        </p:nvPicPr>
        <p:blipFill rotWithShape="1">
          <a:blip r:embed="rId5" cstate="print">
            <a:extLst>
              <a:ext uri="{28A0092B-C50C-407E-A947-70E740481C1C}">
                <a14:useLocalDpi xmlns:a14="http://schemas.microsoft.com/office/drawing/2010/main" val="0"/>
              </a:ext>
            </a:extLst>
          </a:blip>
          <a:srcRect l="-10526" r="36842"/>
          <a:stretch/>
        </p:blipFill>
        <p:spPr bwMode="auto">
          <a:xfrm>
            <a:off x="6084168" y="283360"/>
            <a:ext cx="2291715" cy="1403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a:ext>
          </a:extLst>
        </p:spPr>
      </p:pic>
    </p:spTree>
    <p:extLst>
      <p:ext uri="{BB962C8B-B14F-4D97-AF65-F5344CB8AC3E}">
        <p14:creationId xmlns:p14="http://schemas.microsoft.com/office/powerpoint/2010/main" val="150022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email"/>
          <a:srcRect/>
          <a:stretch>
            <a:fillRect/>
          </a:stretch>
        </p:blipFill>
        <p:spPr bwMode="auto">
          <a:xfrm>
            <a:off x="4067944" y="260648"/>
            <a:ext cx="4824536" cy="6264696"/>
          </a:xfrm>
          <a:prstGeom prst="rect">
            <a:avLst/>
          </a:prstGeom>
          <a:noFill/>
          <a:ln w="9525">
            <a:noFill/>
            <a:miter lim="800000"/>
            <a:headEnd/>
            <a:tailEnd/>
          </a:ln>
        </p:spPr>
      </p:pic>
      <p:sp>
        <p:nvSpPr>
          <p:cNvPr id="2" name="Explosion 1 1"/>
          <p:cNvSpPr/>
          <p:nvPr/>
        </p:nvSpPr>
        <p:spPr>
          <a:xfrm>
            <a:off x="251520" y="116632"/>
            <a:ext cx="5112568" cy="396044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2800" b="1" dirty="0">
                <a:latin typeface="Arial" panose="020B0604020202020204" pitchFamily="34" charset="0"/>
                <a:cs typeface="Arial" panose="020B0604020202020204" pitchFamily="34" charset="0"/>
              </a:rPr>
              <a:t>Ο ΕΑΥΤΟΣ ΜΑΣ!</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9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6"/>
          <p:cNvSpPr/>
          <p:nvPr/>
        </p:nvSpPr>
        <p:spPr>
          <a:xfrm>
            <a:off x="827584" y="188640"/>
            <a:ext cx="7272808" cy="1368152"/>
          </a:xfrm>
          <a:prstGeom prst="horizontalScrol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b="1" dirty="0">
                <a:solidFill>
                  <a:schemeClr val="tx1"/>
                </a:solidFill>
                <a:latin typeface="Comic Sans MS" panose="030F0702030302020204" pitchFamily="66" charset="0"/>
              </a:rPr>
              <a:t>ΥΓΕΙΑ</a:t>
            </a:r>
          </a:p>
        </p:txBody>
      </p:sp>
      <p:pic>
        <p:nvPicPr>
          <p:cNvPr id="8" name="Picture 7" descr="▷ Puzzles y el Desarrollo Cognitivo de los Niños | Tamtam Juguetes JA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2021963"/>
            <a:ext cx="8422725" cy="4652930"/>
          </a:xfrm>
          <a:prstGeom prst="rect">
            <a:avLst/>
          </a:prstGeom>
          <a:ln>
            <a:noFill/>
          </a:ln>
          <a:effectLst>
            <a:softEdge rad="112500"/>
          </a:effectLst>
        </p:spPr>
      </p:pic>
      <p:sp>
        <p:nvSpPr>
          <p:cNvPr id="4" name="Horizontal Scroll 3"/>
          <p:cNvSpPr/>
          <p:nvPr/>
        </p:nvSpPr>
        <p:spPr>
          <a:xfrm>
            <a:off x="234791" y="1905246"/>
            <a:ext cx="4896543" cy="1107710"/>
          </a:xfrm>
          <a:prstGeom prst="horizontalScroll">
            <a:avLst/>
          </a:prstGeom>
          <a:solidFill>
            <a:srgbClr val="D729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a:solidFill>
                  <a:schemeClr val="tx1"/>
                </a:solidFill>
                <a:latin typeface="Comic Sans MS" panose="030F0702030302020204" pitchFamily="66" charset="0"/>
              </a:rPr>
              <a:t>ΣΩΜΑΤΙΚΗ</a:t>
            </a:r>
            <a:r>
              <a:rPr lang="el-GR" sz="3600" b="1" dirty="0">
                <a:solidFill>
                  <a:schemeClr val="tx1"/>
                </a:solidFill>
                <a:latin typeface="Comic Sans MS" panose="030F0702030302020204" pitchFamily="66" charset="0"/>
              </a:rPr>
              <a:t> </a:t>
            </a:r>
          </a:p>
        </p:txBody>
      </p:sp>
      <p:sp>
        <p:nvSpPr>
          <p:cNvPr id="5" name="Horizontal Scroll 4"/>
          <p:cNvSpPr/>
          <p:nvPr/>
        </p:nvSpPr>
        <p:spPr>
          <a:xfrm>
            <a:off x="2123728" y="3312574"/>
            <a:ext cx="6694534" cy="105253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a:solidFill>
                  <a:schemeClr val="tx1"/>
                </a:solidFill>
                <a:latin typeface="Comic Sans MS" panose="030F0702030302020204" pitchFamily="66" charset="0"/>
              </a:rPr>
              <a:t>ΣΥΝΑΙΣΘΗΜΑΤΙΚΗ</a:t>
            </a:r>
            <a:r>
              <a:rPr lang="el-GR" sz="3600" b="1" dirty="0">
                <a:solidFill>
                  <a:schemeClr val="tx1"/>
                </a:solidFill>
                <a:latin typeface="Comic Sans MS" panose="030F0702030302020204" pitchFamily="66" charset="0"/>
              </a:rPr>
              <a:t> </a:t>
            </a:r>
          </a:p>
        </p:txBody>
      </p:sp>
      <p:sp>
        <p:nvSpPr>
          <p:cNvPr id="6" name="Horizontal Scroll 5"/>
          <p:cNvSpPr/>
          <p:nvPr/>
        </p:nvSpPr>
        <p:spPr>
          <a:xfrm>
            <a:off x="3166739" y="6040793"/>
            <a:ext cx="4608511" cy="764498"/>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a:solidFill>
                  <a:schemeClr val="tx1"/>
                </a:solidFill>
                <a:latin typeface="Comic Sans MS" panose="030F0702030302020204" pitchFamily="66" charset="0"/>
              </a:rPr>
              <a:t>ΚΟΙΝΩΝΙΚΗ</a:t>
            </a:r>
            <a:r>
              <a:rPr lang="el-GR" sz="3600" b="1" dirty="0">
                <a:solidFill>
                  <a:schemeClr val="tx1"/>
                </a:solidFill>
                <a:latin typeface="Comic Sans MS" panose="030F0702030302020204" pitchFamily="66" charset="0"/>
              </a:rPr>
              <a:t> </a:t>
            </a:r>
          </a:p>
        </p:txBody>
      </p:sp>
    </p:spTree>
    <p:extLst>
      <p:ext uri="{BB962C8B-B14F-4D97-AF65-F5344CB8AC3E}">
        <p14:creationId xmlns:p14="http://schemas.microsoft.com/office/powerpoint/2010/main" val="20851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611560" y="206"/>
            <a:ext cx="8064896" cy="1484578"/>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latin typeface="Comic Sans MS" panose="030F0702030302020204" pitchFamily="66" charset="0"/>
              </a:rPr>
              <a:t>ΣΩΜΑΤΙΚΗ ΔΙΑΣΤΑΣΗ</a:t>
            </a:r>
          </a:p>
        </p:txBody>
      </p:sp>
      <p:pic>
        <p:nvPicPr>
          <p:cNvPr id="1028" name="Picture 4" descr="Mother and daughter doing yoga sport city park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00" y="3573015"/>
            <a:ext cx="2688233" cy="27358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2" name="Picture 8" descr="Food pyramid concept Free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8356" y="1484784"/>
            <a:ext cx="2279520" cy="22795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34" name="Picture 10" descr="Woman washing her hands by using liquid hand washer soap for protecting from coronavirus 2019, covid-19 virus inflection risk. Premium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619" y="4184256"/>
            <a:ext cx="2626345" cy="22291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36" name="Picture 12" descr="Lady sleeping at night. Woman sleep in bed under duvet cartoon vector conce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2619" y="1477542"/>
            <a:ext cx="2524355" cy="22795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 name="Picture 2" descr="Happy cute kid boy listen to music Premium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5655" y="4184256"/>
            <a:ext cx="2513736" cy="22406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descr="Kids play with rope Premium Vect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1700808"/>
            <a:ext cx="2304255" cy="26753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27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1000"/>
                                        <p:tgtEl>
                                          <p:spTgt spid="1032"/>
                                        </p:tgtEl>
                                      </p:cBhvr>
                                    </p:animEffect>
                                    <p:anim calcmode="lin" valueType="num">
                                      <p:cBhvr>
                                        <p:cTn id="26" dur="1000" fill="hold"/>
                                        <p:tgtEl>
                                          <p:spTgt spid="1032"/>
                                        </p:tgtEl>
                                        <p:attrNameLst>
                                          <p:attrName>ppt_x</p:attrName>
                                        </p:attrNameLst>
                                      </p:cBhvr>
                                      <p:tavLst>
                                        <p:tav tm="0">
                                          <p:val>
                                            <p:strVal val="#ppt_x"/>
                                          </p:val>
                                        </p:tav>
                                        <p:tav tm="100000">
                                          <p:val>
                                            <p:strVal val="#ppt_x"/>
                                          </p:val>
                                        </p:tav>
                                      </p:tavLst>
                                    </p:anim>
                                    <p:anim calcmode="lin" valueType="num">
                                      <p:cBhvr>
                                        <p:cTn id="27"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barn(inVertical)">
                                      <p:cBhvr>
                                        <p:cTn id="32" dur="500"/>
                                        <p:tgtEl>
                                          <p:spTgt spid="103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36"/>
                                        </p:tgtEl>
                                        <p:attrNameLst>
                                          <p:attrName>style.visibility</p:attrName>
                                        </p:attrNameLst>
                                      </p:cBhvr>
                                      <p:to>
                                        <p:strVal val="visible"/>
                                      </p:to>
                                    </p:set>
                                    <p:animEffect transition="in" filter="fade">
                                      <p:cBhvr>
                                        <p:cTn id="37" dur="1000"/>
                                        <p:tgtEl>
                                          <p:spTgt spid="1036"/>
                                        </p:tgtEl>
                                      </p:cBhvr>
                                    </p:animEffect>
                                    <p:anim calcmode="lin" valueType="num">
                                      <p:cBhvr>
                                        <p:cTn id="38" dur="1000" fill="hold"/>
                                        <p:tgtEl>
                                          <p:spTgt spid="1036"/>
                                        </p:tgtEl>
                                        <p:attrNameLst>
                                          <p:attrName>ppt_x</p:attrName>
                                        </p:attrNameLst>
                                      </p:cBhvr>
                                      <p:tavLst>
                                        <p:tav tm="0">
                                          <p:val>
                                            <p:strVal val="#ppt_x"/>
                                          </p:val>
                                        </p:tav>
                                        <p:tav tm="100000">
                                          <p:val>
                                            <p:strVal val="#ppt_x"/>
                                          </p:val>
                                        </p:tav>
                                      </p:tavLst>
                                    </p:anim>
                                    <p:anim calcmode="lin" valueType="num">
                                      <p:cBhvr>
                                        <p:cTn id="39"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827584" y="188640"/>
            <a:ext cx="7272808" cy="1368152"/>
          </a:xfrm>
          <a:prstGeom prst="horizontalScrol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latin typeface="Comic Sans MS" panose="030F0702030302020204" pitchFamily="66" charset="0"/>
              </a:rPr>
              <a:t>ΝΟΗΤΙΚΗ ΔΙΑΣΤΑΣΗ</a:t>
            </a:r>
          </a:p>
        </p:txBody>
      </p:sp>
      <p:pic>
        <p:nvPicPr>
          <p:cNvPr id="3074" name="Picture 2" descr="Children education Premium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52" y="1656866"/>
            <a:ext cx="2938314" cy="241268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076" name="Picture 4" descr="Man reading a book and ignoring his work Free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772817"/>
            <a:ext cx="3409721" cy="22713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078" name="Picture 6" descr="Mobile tv isometric flat vector illustration Premium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25" t="8781"/>
          <a:stretch/>
        </p:blipFill>
        <p:spPr bwMode="auto">
          <a:xfrm>
            <a:off x="6492884" y="4293095"/>
            <a:ext cx="2347065" cy="223073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080" name="Picture 8" descr="Gamer playing with the computer Free Vector"/>
          <p:cNvPicPr>
            <a:picLocks noChangeAspect="1" noChangeArrowheads="1"/>
          </p:cNvPicPr>
          <p:nvPr/>
        </p:nvPicPr>
        <p:blipFill rotWithShape="1">
          <a:blip r:embed="rId6">
            <a:extLst>
              <a:ext uri="{28A0092B-C50C-407E-A947-70E740481C1C}">
                <a14:useLocalDpi xmlns:a14="http://schemas.microsoft.com/office/drawing/2010/main" val="0"/>
              </a:ext>
            </a:extLst>
          </a:blip>
          <a:srcRect l="13506" t="7838" r="15096" b="9136"/>
          <a:stretch/>
        </p:blipFill>
        <p:spPr bwMode="auto">
          <a:xfrm>
            <a:off x="3203848" y="4295933"/>
            <a:ext cx="2876094" cy="22279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82" name="Picture 10" descr="Math educational game for preschool and school age children.   solve the crossword. numbers. multiplication. puzzle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4538139"/>
            <a:ext cx="1743487" cy="174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02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anim calcmode="lin" valueType="num">
                                      <p:cBhvr>
                                        <p:cTn id="14" dur="1000" fill="hold"/>
                                        <p:tgtEl>
                                          <p:spTgt spid="3074"/>
                                        </p:tgtEl>
                                        <p:attrNameLst>
                                          <p:attrName>ppt_x</p:attrName>
                                        </p:attrNameLst>
                                      </p:cBhvr>
                                      <p:tavLst>
                                        <p:tav tm="0">
                                          <p:val>
                                            <p:strVal val="#ppt_x"/>
                                          </p:val>
                                        </p:tav>
                                        <p:tav tm="100000">
                                          <p:val>
                                            <p:strVal val="#ppt_x"/>
                                          </p:val>
                                        </p:tav>
                                      </p:tavLst>
                                    </p:anim>
                                    <p:anim calcmode="lin" valueType="num">
                                      <p:cBhvr>
                                        <p:cTn id="15"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fade">
                                      <p:cBhvr>
                                        <p:cTn id="20" dur="1000"/>
                                        <p:tgtEl>
                                          <p:spTgt spid="3080"/>
                                        </p:tgtEl>
                                      </p:cBhvr>
                                    </p:animEffect>
                                    <p:anim calcmode="lin" valueType="num">
                                      <p:cBhvr>
                                        <p:cTn id="21" dur="1000" fill="hold"/>
                                        <p:tgtEl>
                                          <p:spTgt spid="3080"/>
                                        </p:tgtEl>
                                        <p:attrNameLst>
                                          <p:attrName>ppt_x</p:attrName>
                                        </p:attrNameLst>
                                      </p:cBhvr>
                                      <p:tavLst>
                                        <p:tav tm="0">
                                          <p:val>
                                            <p:strVal val="#ppt_x"/>
                                          </p:val>
                                        </p:tav>
                                        <p:tav tm="100000">
                                          <p:val>
                                            <p:strVal val="#ppt_x"/>
                                          </p:val>
                                        </p:tav>
                                      </p:tavLst>
                                    </p:anim>
                                    <p:anim calcmode="lin" valueType="num">
                                      <p:cBhvr>
                                        <p:cTn id="22"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1000"/>
                                        <p:tgtEl>
                                          <p:spTgt spid="3078"/>
                                        </p:tgtEl>
                                      </p:cBhvr>
                                    </p:animEffect>
                                    <p:anim calcmode="lin" valueType="num">
                                      <p:cBhvr>
                                        <p:cTn id="28" dur="1000" fill="hold"/>
                                        <p:tgtEl>
                                          <p:spTgt spid="3078"/>
                                        </p:tgtEl>
                                        <p:attrNameLst>
                                          <p:attrName>ppt_x</p:attrName>
                                        </p:attrNameLst>
                                      </p:cBhvr>
                                      <p:tavLst>
                                        <p:tav tm="0">
                                          <p:val>
                                            <p:strVal val="#ppt_x"/>
                                          </p:val>
                                        </p:tav>
                                        <p:tav tm="100000">
                                          <p:val>
                                            <p:strVal val="#ppt_x"/>
                                          </p:val>
                                        </p:tav>
                                      </p:tavLst>
                                    </p:anim>
                                    <p:anim calcmode="lin" valueType="num">
                                      <p:cBhvr>
                                        <p:cTn id="29"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082"/>
                                        </p:tgtEl>
                                        <p:attrNameLst>
                                          <p:attrName>style.visibility</p:attrName>
                                        </p:attrNameLst>
                                      </p:cBhvr>
                                      <p:to>
                                        <p:strVal val="visible"/>
                                      </p:to>
                                    </p:set>
                                    <p:animEffect transition="in" filter="wipe(down)">
                                      <p:cBhvr>
                                        <p:cTn id="34"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11560" y="206"/>
            <a:ext cx="8064896" cy="1484578"/>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latin typeface="Comic Sans MS" panose="030F0702030302020204" pitchFamily="66" charset="0"/>
              </a:rPr>
              <a:t>ΣΥΝΑΙΣΘΗΜΑΤΙΚΗ ΔΙΑΣΤΑΣΗ</a:t>
            </a:r>
          </a:p>
        </p:txBody>
      </p:sp>
      <p:pic>
        <p:nvPicPr>
          <p:cNvPr id="4098" name="Picture 2" descr="Hands shaping a heart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7275" t="13074" r="2923" b="16533"/>
          <a:stretch/>
        </p:blipFill>
        <p:spPr bwMode="auto">
          <a:xfrm>
            <a:off x="507252" y="1696992"/>
            <a:ext cx="3056635" cy="239600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0" name="Picture 4" descr="Illustration of young people with different emotions Free Vector"/>
          <p:cNvPicPr>
            <a:picLocks noChangeAspect="1" noChangeArrowheads="1"/>
          </p:cNvPicPr>
          <p:nvPr/>
        </p:nvPicPr>
        <p:blipFill rotWithShape="1">
          <a:blip r:embed="rId4">
            <a:extLst>
              <a:ext uri="{28A0092B-C50C-407E-A947-70E740481C1C}">
                <a14:useLocalDpi xmlns:a14="http://schemas.microsoft.com/office/drawing/2010/main" val="0"/>
              </a:ext>
            </a:extLst>
          </a:blip>
          <a:srcRect l="47761" r="27769" b="10619"/>
          <a:stretch/>
        </p:blipFill>
        <p:spPr bwMode="auto">
          <a:xfrm>
            <a:off x="7164288" y="2737701"/>
            <a:ext cx="1396499" cy="365930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102" name="Picture 6" descr="Close up of adult painting book Premium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408" y="4654478"/>
            <a:ext cx="3067807" cy="20435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4104" name="Picture 8" descr="A little blonde girl showing drawn house on paper to her female psychologist Free 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9871" y="2132856"/>
            <a:ext cx="2812571" cy="1873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106" name="Picture 10" descr="Relaxing at home concept illustration Free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4458375"/>
            <a:ext cx="2180336" cy="21803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40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anim calcmode="lin" valueType="num">
                                      <p:cBhvr additive="base">
                                        <p:cTn id="13" dur="500" fill="hold"/>
                                        <p:tgtEl>
                                          <p:spTgt spid="4102"/>
                                        </p:tgtEl>
                                        <p:attrNameLst>
                                          <p:attrName>ppt_x</p:attrName>
                                        </p:attrNameLst>
                                      </p:cBhvr>
                                      <p:tavLst>
                                        <p:tav tm="0">
                                          <p:val>
                                            <p:strVal val="#ppt_x"/>
                                          </p:val>
                                        </p:tav>
                                        <p:tav tm="100000">
                                          <p:val>
                                            <p:strVal val="#ppt_x"/>
                                          </p:val>
                                        </p:tav>
                                      </p:tavLst>
                                    </p:anim>
                                    <p:anim calcmode="lin" valueType="num">
                                      <p:cBhvr additive="base">
                                        <p:cTn id="14"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1000"/>
                                        <p:tgtEl>
                                          <p:spTgt spid="4100"/>
                                        </p:tgtEl>
                                      </p:cBhvr>
                                    </p:animEffect>
                                    <p:anim calcmode="lin" valueType="num">
                                      <p:cBhvr>
                                        <p:cTn id="20" dur="1000" fill="hold"/>
                                        <p:tgtEl>
                                          <p:spTgt spid="4100"/>
                                        </p:tgtEl>
                                        <p:attrNameLst>
                                          <p:attrName>ppt_x</p:attrName>
                                        </p:attrNameLst>
                                      </p:cBhvr>
                                      <p:tavLst>
                                        <p:tav tm="0">
                                          <p:val>
                                            <p:strVal val="#ppt_x"/>
                                          </p:val>
                                        </p:tav>
                                        <p:tav tm="100000">
                                          <p:val>
                                            <p:strVal val="#ppt_x"/>
                                          </p:val>
                                        </p:tav>
                                      </p:tavLst>
                                    </p:anim>
                                    <p:anim calcmode="lin" valueType="num">
                                      <p:cBhvr>
                                        <p:cTn id="21"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106"/>
                                        </p:tgtEl>
                                        <p:attrNameLst>
                                          <p:attrName>style.visibility</p:attrName>
                                        </p:attrNameLst>
                                      </p:cBhvr>
                                      <p:to>
                                        <p:strVal val="visible"/>
                                      </p:to>
                                    </p:set>
                                    <p:animEffect transition="in" filter="barn(inVertical)">
                                      <p:cBhvr>
                                        <p:cTn id="26" dur="500"/>
                                        <p:tgtEl>
                                          <p:spTgt spid="410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fade">
                                      <p:cBhvr>
                                        <p:cTn id="31" dur="1000"/>
                                        <p:tgtEl>
                                          <p:spTgt spid="4104"/>
                                        </p:tgtEl>
                                      </p:cBhvr>
                                    </p:animEffect>
                                    <p:anim calcmode="lin" valueType="num">
                                      <p:cBhvr>
                                        <p:cTn id="32" dur="1000" fill="hold"/>
                                        <p:tgtEl>
                                          <p:spTgt spid="4104"/>
                                        </p:tgtEl>
                                        <p:attrNameLst>
                                          <p:attrName>ppt_x</p:attrName>
                                        </p:attrNameLst>
                                      </p:cBhvr>
                                      <p:tavLst>
                                        <p:tav tm="0">
                                          <p:val>
                                            <p:strVal val="#ppt_x"/>
                                          </p:val>
                                        </p:tav>
                                        <p:tav tm="100000">
                                          <p:val>
                                            <p:strVal val="#ppt_x"/>
                                          </p:val>
                                        </p:tav>
                                      </p:tavLst>
                                    </p:anim>
                                    <p:anim calcmode="lin" valueType="num">
                                      <p:cBhvr>
                                        <p:cTn id="33"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098"/>
                                        </p:tgtEl>
                                        <p:attrNameLst>
                                          <p:attrName>style.visibility</p:attrName>
                                        </p:attrNameLst>
                                      </p:cBhvr>
                                      <p:to>
                                        <p:strVal val="visible"/>
                                      </p:to>
                                    </p:set>
                                    <p:anim calcmode="lin" valueType="num">
                                      <p:cBhvr additive="base">
                                        <p:cTn id="38" dur="500" fill="hold"/>
                                        <p:tgtEl>
                                          <p:spTgt spid="4098"/>
                                        </p:tgtEl>
                                        <p:attrNameLst>
                                          <p:attrName>ppt_x</p:attrName>
                                        </p:attrNameLst>
                                      </p:cBhvr>
                                      <p:tavLst>
                                        <p:tav tm="0">
                                          <p:val>
                                            <p:strVal val="#ppt_x"/>
                                          </p:val>
                                        </p:tav>
                                        <p:tav tm="100000">
                                          <p:val>
                                            <p:strVal val="#ppt_x"/>
                                          </p:val>
                                        </p:tav>
                                      </p:tavLst>
                                    </p:anim>
                                    <p:anim calcmode="lin" valueType="num">
                                      <p:cBhvr additive="base">
                                        <p:cTn id="39"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11560" y="206"/>
            <a:ext cx="8064896" cy="1484578"/>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latin typeface="Comic Sans MS" panose="030F0702030302020204" pitchFamily="66" charset="0"/>
              </a:rPr>
              <a:t>ΚΟΙΝΩΝΙΚΗ ΔΙΑΣΤΑΣΗ</a:t>
            </a:r>
          </a:p>
        </p:txBody>
      </p:sp>
      <p:pic>
        <p:nvPicPr>
          <p:cNvPr id="2050" name="Picture 2" descr="Happy cute girl smiling together with parent Premium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61255"/>
            <a:ext cx="4013066" cy="3096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8" name="Picture 10" descr="Woman and girl are talking with family on laptop Premium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3204" y="1772816"/>
            <a:ext cx="3149771" cy="209817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2" descr="People flat fitness set Free Vector"/>
          <p:cNvPicPr>
            <a:picLocks noChangeAspect="1" noChangeArrowheads="1"/>
          </p:cNvPicPr>
          <p:nvPr/>
        </p:nvPicPr>
        <p:blipFill rotWithShape="1">
          <a:blip r:embed="rId5">
            <a:extLst>
              <a:ext uri="{28A0092B-C50C-407E-A947-70E740481C1C}">
                <a14:useLocalDpi xmlns:a14="http://schemas.microsoft.com/office/drawing/2010/main" val="0"/>
              </a:ext>
            </a:extLst>
          </a:blip>
          <a:srcRect r="29623" b="68879"/>
          <a:stretch/>
        </p:blipFill>
        <p:spPr bwMode="auto">
          <a:xfrm>
            <a:off x="4576957" y="4365104"/>
            <a:ext cx="2278503" cy="2300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3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8"/>
                                        </p:tgtEl>
                                        <p:attrNameLst>
                                          <p:attrName>style.visibility</p:attrName>
                                        </p:attrNameLst>
                                      </p:cBhvr>
                                      <p:to>
                                        <p:strVal val="visible"/>
                                      </p:to>
                                    </p:set>
                                    <p:animEffect transition="in" filter="fade">
                                      <p:cBhvr>
                                        <p:cTn id="20" dur="1000"/>
                                        <p:tgtEl>
                                          <p:spTgt spid="2058"/>
                                        </p:tgtEl>
                                      </p:cBhvr>
                                    </p:animEffect>
                                    <p:anim calcmode="lin" valueType="num">
                                      <p:cBhvr>
                                        <p:cTn id="21" dur="1000" fill="hold"/>
                                        <p:tgtEl>
                                          <p:spTgt spid="2058"/>
                                        </p:tgtEl>
                                        <p:attrNameLst>
                                          <p:attrName>ppt_x</p:attrName>
                                        </p:attrNameLst>
                                      </p:cBhvr>
                                      <p:tavLst>
                                        <p:tav tm="0">
                                          <p:val>
                                            <p:strVal val="#ppt_x"/>
                                          </p:val>
                                        </p:tav>
                                        <p:tav tm="100000">
                                          <p:val>
                                            <p:strVal val="#ppt_x"/>
                                          </p:val>
                                        </p:tav>
                                      </p:tavLst>
                                    </p:anim>
                                    <p:anim calcmode="lin" valueType="num">
                                      <p:cBhvr>
                                        <p:cTn id="22"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11560" y="206"/>
            <a:ext cx="8064896" cy="1484578"/>
          </a:xfrm>
          <a:prstGeom prst="horizont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latin typeface="Comic Sans MS" panose="030F0702030302020204" pitchFamily="66" charset="0"/>
              </a:rPr>
              <a:t>ΗΘΙΚΗ ΔΙΑΣΤΑΣΗ</a:t>
            </a:r>
          </a:p>
        </p:txBody>
      </p:sp>
      <p:pic>
        <p:nvPicPr>
          <p:cNvPr id="5122" name="Picture 2" descr="Girls in pajamas making bed Premium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38" y="1484784"/>
            <a:ext cx="2997447"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Couple of children talking among themselves Premium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690" y="3927753"/>
            <a:ext cx="3811079" cy="27335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7-Point Star 5"/>
          <p:cNvSpPr/>
          <p:nvPr/>
        </p:nvSpPr>
        <p:spPr>
          <a:xfrm>
            <a:off x="5508104" y="1484784"/>
            <a:ext cx="3312368" cy="266429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dirty="0">
              <a:solidFill>
                <a:schemeClr val="tx1"/>
              </a:solidFill>
            </a:endParaRPr>
          </a:p>
          <a:p>
            <a:pPr algn="ctr"/>
            <a:r>
              <a:rPr lang="el-GR" sz="2800" b="1" dirty="0">
                <a:solidFill>
                  <a:schemeClr val="tx1"/>
                </a:solidFill>
              </a:rPr>
              <a:t>ΣΕΒΑΣΜΟΣ</a:t>
            </a:r>
          </a:p>
          <a:p>
            <a:pPr algn="ctr"/>
            <a:endParaRPr lang="el-GR" sz="2800" b="1" dirty="0">
              <a:solidFill>
                <a:schemeClr val="tx1"/>
              </a:solidFill>
            </a:endParaRPr>
          </a:p>
        </p:txBody>
      </p:sp>
      <p:sp>
        <p:nvSpPr>
          <p:cNvPr id="9" name="7-Point Star 8"/>
          <p:cNvSpPr/>
          <p:nvPr/>
        </p:nvSpPr>
        <p:spPr>
          <a:xfrm>
            <a:off x="2843808" y="1340768"/>
            <a:ext cx="2268252" cy="18002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dirty="0">
              <a:solidFill>
                <a:schemeClr val="tx1"/>
              </a:solidFill>
            </a:endParaRPr>
          </a:p>
          <a:p>
            <a:pPr algn="ctr"/>
            <a:r>
              <a:rPr lang="el-GR" sz="1200" b="1" dirty="0">
                <a:solidFill>
                  <a:schemeClr val="tx1"/>
                </a:solidFill>
              </a:rPr>
              <a:t>ΥΠΕΥΘΥΝΟΤΗΤΑ</a:t>
            </a:r>
          </a:p>
        </p:txBody>
      </p:sp>
      <p:sp>
        <p:nvSpPr>
          <p:cNvPr id="10" name="7-Point Star 9"/>
          <p:cNvSpPr/>
          <p:nvPr/>
        </p:nvSpPr>
        <p:spPr>
          <a:xfrm>
            <a:off x="296638" y="3789040"/>
            <a:ext cx="3681296" cy="301093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dirty="0">
              <a:solidFill>
                <a:schemeClr val="tx1"/>
              </a:solidFill>
            </a:endParaRPr>
          </a:p>
          <a:p>
            <a:pPr algn="ctr"/>
            <a:r>
              <a:rPr lang="el-GR" sz="2800" b="1" dirty="0">
                <a:solidFill>
                  <a:schemeClr val="tx1"/>
                </a:solidFill>
              </a:rPr>
              <a:t>ΑΓΑΠΗ</a:t>
            </a:r>
          </a:p>
          <a:p>
            <a:pPr algn="ctr"/>
            <a:r>
              <a:rPr lang="el-GR" sz="2800" b="1" dirty="0">
                <a:solidFill>
                  <a:schemeClr val="tx1"/>
                </a:solidFill>
              </a:rPr>
              <a:t>ΣΥΝΕΡΓΑΣΙΑ</a:t>
            </a:r>
          </a:p>
          <a:p>
            <a:pPr algn="ctr"/>
            <a:endParaRPr lang="el-GR" sz="2800" b="1" dirty="0">
              <a:solidFill>
                <a:schemeClr val="tx1"/>
              </a:solidFill>
            </a:endParaRPr>
          </a:p>
        </p:txBody>
      </p:sp>
      <p:sp>
        <p:nvSpPr>
          <p:cNvPr id="7" name="Double Wave 6"/>
          <p:cNvSpPr/>
          <p:nvPr/>
        </p:nvSpPr>
        <p:spPr>
          <a:xfrm>
            <a:off x="2843808" y="3140968"/>
            <a:ext cx="2688391" cy="100811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000" b="1" dirty="0">
                <a:solidFill>
                  <a:schemeClr val="tx1"/>
                </a:solidFill>
              </a:rPr>
              <a:t>ΑΞΙΕΣ</a:t>
            </a:r>
          </a:p>
        </p:txBody>
      </p:sp>
    </p:spTree>
    <p:extLst>
      <p:ext uri="{BB962C8B-B14F-4D97-AF65-F5344CB8AC3E}">
        <p14:creationId xmlns:p14="http://schemas.microsoft.com/office/powerpoint/2010/main" val="352293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122"/>
                                        </p:tgtEl>
                                        <p:attrNameLst>
                                          <p:attrName>style.visibility</p:attrName>
                                        </p:attrNameLst>
                                      </p:cBhvr>
                                      <p:to>
                                        <p:strVal val="visible"/>
                                      </p:to>
                                    </p:set>
                                    <p:animEffect transition="in" filter="fade">
                                      <p:cBhvr>
                                        <p:cTn id="40" dur="1000"/>
                                        <p:tgtEl>
                                          <p:spTgt spid="5122"/>
                                        </p:tgtEl>
                                      </p:cBhvr>
                                    </p:animEffect>
                                    <p:anim calcmode="lin" valueType="num">
                                      <p:cBhvr>
                                        <p:cTn id="41" dur="1000" fill="hold"/>
                                        <p:tgtEl>
                                          <p:spTgt spid="5122"/>
                                        </p:tgtEl>
                                        <p:attrNameLst>
                                          <p:attrName>ppt_x</p:attrName>
                                        </p:attrNameLst>
                                      </p:cBhvr>
                                      <p:tavLst>
                                        <p:tav tm="0">
                                          <p:val>
                                            <p:strVal val="#ppt_x"/>
                                          </p:val>
                                        </p:tav>
                                        <p:tav tm="100000">
                                          <p:val>
                                            <p:strVal val="#ppt_x"/>
                                          </p:val>
                                        </p:tav>
                                      </p:tavLst>
                                    </p:anim>
                                    <p:anim calcmode="lin" valueType="num">
                                      <p:cBhvr>
                                        <p:cTn id="42"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124"/>
                                        </p:tgtEl>
                                        <p:attrNameLst>
                                          <p:attrName>style.visibility</p:attrName>
                                        </p:attrNameLst>
                                      </p:cBhvr>
                                      <p:to>
                                        <p:strVal val="visible"/>
                                      </p:to>
                                    </p:set>
                                    <p:animEffect transition="in" filter="fade">
                                      <p:cBhvr>
                                        <p:cTn id="47" dur="1000"/>
                                        <p:tgtEl>
                                          <p:spTgt spid="5124"/>
                                        </p:tgtEl>
                                      </p:cBhvr>
                                    </p:animEffect>
                                    <p:anim calcmode="lin" valueType="num">
                                      <p:cBhvr>
                                        <p:cTn id="48" dur="1000" fill="hold"/>
                                        <p:tgtEl>
                                          <p:spTgt spid="5124"/>
                                        </p:tgtEl>
                                        <p:attrNameLst>
                                          <p:attrName>ppt_x</p:attrName>
                                        </p:attrNameLst>
                                      </p:cBhvr>
                                      <p:tavLst>
                                        <p:tav tm="0">
                                          <p:val>
                                            <p:strVal val="#ppt_x"/>
                                          </p:val>
                                        </p:tav>
                                        <p:tav tm="100000">
                                          <p:val>
                                            <p:strVal val="#ppt_x"/>
                                          </p:val>
                                        </p:tav>
                                      </p:tavLst>
                                    </p:anim>
                                    <p:anim calcmode="lin" valueType="num">
                                      <p:cBhvr>
                                        <p:cTn id="4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email"/>
          <a:srcRect/>
          <a:stretch>
            <a:fillRect/>
          </a:stretch>
        </p:blipFill>
        <p:spPr bwMode="auto">
          <a:xfrm>
            <a:off x="4860032" y="116632"/>
            <a:ext cx="4104456" cy="5040560"/>
          </a:xfrm>
          <a:prstGeom prst="rect">
            <a:avLst/>
          </a:prstGeom>
          <a:noFill/>
          <a:ln w="9525">
            <a:noFill/>
            <a:miter lim="800000"/>
            <a:headEnd/>
            <a:tailEnd/>
          </a:ln>
        </p:spPr>
      </p:pic>
      <p:sp>
        <p:nvSpPr>
          <p:cNvPr id="2" name="Explosion 1 1"/>
          <p:cNvSpPr/>
          <p:nvPr/>
        </p:nvSpPr>
        <p:spPr>
          <a:xfrm>
            <a:off x="251520" y="116632"/>
            <a:ext cx="5112568" cy="396044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2800" b="1" dirty="0">
                <a:latin typeface="Arial" panose="020B0604020202020204" pitchFamily="34" charset="0"/>
                <a:cs typeface="Arial" panose="020B0604020202020204" pitchFamily="34" charset="0"/>
              </a:rPr>
              <a:t>Ο ΕΑΥΤΟΣ ΜΑΣ!</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0" y="5301208"/>
            <a:ext cx="9161595" cy="1477328"/>
          </a:xfrm>
          <a:prstGeom prst="rect">
            <a:avLst/>
          </a:prstGeom>
        </p:spPr>
        <p:txBody>
          <a:bodyPr wrap="square">
            <a:spAutoFit/>
          </a:bodyPr>
          <a:lstStyle/>
          <a:p>
            <a:pPr algn="just"/>
            <a:r>
              <a:rPr lang="el-GR" dirty="0"/>
              <a:t>ΑΝ ΘΕΣ ΝΑ ΔΕΙΣ ΖΩΝΤΑΝΑ ΤΟ ΑΝΘΡΩΠΑΚΙ ΣΟΥ  ΠΑΡΑΚΟΛΟΥΘΗΣΕ ΤΗΝ ΠΙΟ ΚΑΤΩ ΕΚΠΟΜΠΗ!</a:t>
            </a:r>
          </a:p>
          <a:p>
            <a:endParaRPr lang="el-GR" dirty="0"/>
          </a:p>
          <a:p>
            <a:r>
              <a:rPr lang="en-US" dirty="0">
                <a:hlinkClick r:id="rId4"/>
              </a:rPr>
              <a:t>https://www.ant1.com.cy/webtv/showpage/episodes/?show=99829&amp;pg=2</a:t>
            </a:r>
            <a:endParaRPr lang="el-GR" dirty="0"/>
          </a:p>
          <a:p>
            <a:br>
              <a:rPr lang="el-GR" dirty="0"/>
            </a:br>
            <a:endParaRPr lang="en-US" dirty="0"/>
          </a:p>
        </p:txBody>
      </p:sp>
      <p:sp>
        <p:nvSpPr>
          <p:cNvPr id="5" name="Text Box 48"/>
          <p:cNvSpPr txBox="1"/>
          <p:nvPr/>
        </p:nvSpPr>
        <p:spPr>
          <a:xfrm>
            <a:off x="5236428" y="1756198"/>
            <a:ext cx="1927860" cy="35750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l-GR" sz="1400" b="1" dirty="0">
                <a:effectLst/>
                <a:latin typeface="Arial" panose="020B0604020202020204" pitchFamily="34" charset="0"/>
                <a:ea typeface="Calibri" panose="020F0502020204030204" pitchFamily="34" charset="0"/>
                <a:cs typeface="Times New Roman" panose="02020603050405020304" pitchFamily="18" charset="0"/>
              </a:rPr>
              <a:t>ΣΥΝΑΙΣΘΗΜΑΤΙΚΗ</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51"/>
          <p:cNvSpPr txBox="1"/>
          <p:nvPr/>
        </p:nvSpPr>
        <p:spPr>
          <a:xfrm>
            <a:off x="7249624" y="2809331"/>
            <a:ext cx="1669415" cy="33782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l-GR" sz="1400" b="1" dirty="0">
                <a:effectLst/>
                <a:latin typeface="Arial" panose="020B0604020202020204" pitchFamily="34" charset="0"/>
                <a:ea typeface="Calibri" panose="020F0502020204030204" pitchFamily="34" charset="0"/>
                <a:cs typeface="Times New Roman" panose="02020603050405020304" pitchFamily="18" charset="0"/>
              </a:rPr>
              <a:t>ΚΟΙΝΩΝΙΚΗ</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48"/>
          <p:cNvSpPr txBox="1"/>
          <p:nvPr/>
        </p:nvSpPr>
        <p:spPr>
          <a:xfrm>
            <a:off x="6912260" y="816262"/>
            <a:ext cx="1044116" cy="32660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l-GR" sz="1400" b="1" dirty="0">
                <a:latin typeface="Arial" panose="020B0604020202020204" pitchFamily="34" charset="0"/>
                <a:ea typeface="Calibri" panose="020F0502020204030204" pitchFamily="34" charset="0"/>
                <a:cs typeface="Times New Roman" panose="02020603050405020304" pitchFamily="18" charset="0"/>
              </a:rPr>
              <a:t>ΝΟΗΤΙΚΗ</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48"/>
          <p:cNvSpPr txBox="1"/>
          <p:nvPr/>
        </p:nvSpPr>
        <p:spPr>
          <a:xfrm>
            <a:off x="7434318" y="1568386"/>
            <a:ext cx="828092" cy="37562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l-GR" sz="1400" b="1" dirty="0">
                <a:latin typeface="Arial" panose="020B0604020202020204" pitchFamily="34" charset="0"/>
                <a:ea typeface="Calibri" panose="020F0502020204030204" pitchFamily="34" charset="0"/>
                <a:cs typeface="Times New Roman" panose="02020603050405020304" pitchFamily="18" charset="0"/>
              </a:rPr>
              <a:t>ΗΘΙΚΗ</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48"/>
          <p:cNvSpPr txBox="1"/>
          <p:nvPr/>
        </p:nvSpPr>
        <p:spPr>
          <a:xfrm>
            <a:off x="5388828" y="2809331"/>
            <a:ext cx="1199396" cy="33163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l-GR" sz="1400" b="1" dirty="0">
                <a:effectLst/>
                <a:latin typeface="Arial" panose="020B0604020202020204" pitchFamily="34" charset="0"/>
                <a:ea typeface="Calibri" panose="020F0502020204030204" pitchFamily="34" charset="0"/>
                <a:cs typeface="Times New Roman" panose="02020603050405020304" pitchFamily="18" charset="0"/>
              </a:rPr>
              <a:t>ΣΩΜΑΤΙΚΗ</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400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1309</Words>
  <Application>Microsoft Office PowerPoint</Application>
  <PresentationFormat>On-screen Show (4:3)</PresentationFormat>
  <Paragraphs>190</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Comic Sans MS</vt:lpstr>
      <vt:lpstr>Office Theme</vt:lpstr>
      <vt:lpstr>ΔΙΑΣΤΑΣΕΙΣ ΕΑΥΤΟΥ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ΠΡΟΓΡΑΜΜΑ ΔΡΑΣΤΗΡΙΟΤΗΤΩΝ </vt:lpstr>
      <vt:lpstr>ΥΓΕΙΑ ΕΙΝΑΙ….</vt:lpstr>
      <vt:lpstr>Πηγές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ΜΕΝΩ ΣΠΙΤΙ ΜΑΘΑΙΝΩ ΑΠΟ ΤΗΝ ΤΗΛΕΟΡΑΣΗ  ΕΠ 6 ΑΓΩΓΗ ΥΓΕΙΑΣ   ΓΙΑ ΠΑΙΔΙΑ Α + Β΄ ΔΗΜΟΤΙΚΟΥ</dc:title>
  <dc:creator>ECDL2019</dc:creator>
  <cp:lastModifiedBy>Zacharoudiou, Ioannis</cp:lastModifiedBy>
  <cp:revision>49</cp:revision>
  <dcterms:created xsi:type="dcterms:W3CDTF">2020-04-22T10:57:42Z</dcterms:created>
  <dcterms:modified xsi:type="dcterms:W3CDTF">2021-02-02T10:29:06Z</dcterms:modified>
</cp:coreProperties>
</file>