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sldIdLst>
    <p:sldId id="293" r:id="rId2"/>
    <p:sldId id="263" r:id="rId3"/>
    <p:sldId id="258" r:id="rId4"/>
    <p:sldId id="261" r:id="rId5"/>
    <p:sldId id="264" r:id="rId6"/>
    <p:sldId id="265" r:id="rId7"/>
    <p:sldId id="266" r:id="rId8"/>
    <p:sldId id="267" r:id="rId9"/>
    <p:sldId id="270" r:id="rId10"/>
    <p:sldId id="269" r:id="rId11"/>
    <p:sldId id="273" r:id="rId12"/>
    <p:sldId id="274" r:id="rId13"/>
    <p:sldId id="275" r:id="rId14"/>
    <p:sldId id="280" r:id="rId15"/>
    <p:sldId id="282" r:id="rId16"/>
    <p:sldId id="283" r:id="rId17"/>
    <p:sldId id="284" r:id="rId18"/>
    <p:sldId id="286" r:id="rId19"/>
    <p:sldId id="290" r:id="rId20"/>
    <p:sldId id="288" r:id="rId21"/>
    <p:sldId id="271" r:id="rId22"/>
    <p:sldId id="278" r:id="rId23"/>
    <p:sldId id="289" r:id="rId24"/>
    <p:sldId id="291" r:id="rId25"/>
    <p:sldId id="279" r:id="rId26"/>
    <p:sldId id="281" r:id="rId27"/>
    <p:sldId id="287" r:id="rId28"/>
    <p:sldId id="2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9933"/>
    <a:srgbClr val="532B6B"/>
    <a:srgbClr val="5CD618"/>
    <a:srgbClr val="1F5B3E"/>
    <a:srgbClr val="CCCCFF"/>
    <a:srgbClr val="E7B757"/>
    <a:srgbClr val="E3293B"/>
    <a:srgbClr val="D18805"/>
    <a:srgbClr val="0D0D03"/>
    <a:srgbClr val="D1A5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93" autoAdjust="0"/>
    <p:restoredTop sz="94660"/>
  </p:normalViewPr>
  <p:slideViewPr>
    <p:cSldViewPr snapToGrid="0">
      <p:cViewPr varScale="1">
        <p:scale>
          <a:sx n="61" d="100"/>
          <a:sy n="61" d="100"/>
        </p:scale>
        <p:origin x="108"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981FC959-6377-4A35-96AF-CD1AE1D90757}" type="datetimeFigureOut">
              <a:rPr lang="en-GB" smtClean="0"/>
              <a:pPr/>
              <a:t>31/01/2021</a:t>
            </a:fld>
            <a:endParaRPr lang="en-GB"/>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C24AE8DA-0FC8-4E0B-A435-2517290B096D}" type="slidenum">
              <a:rPr lang="en-GB" smtClean="0"/>
              <a:pPr/>
              <a:t>‹#›</a:t>
            </a:fld>
            <a:endParaRPr lang="en-GB"/>
          </a:p>
        </p:txBody>
      </p:sp>
    </p:spTree>
    <p:extLst>
      <p:ext uri="{BB962C8B-B14F-4D97-AF65-F5344CB8AC3E}">
        <p14:creationId xmlns:p14="http://schemas.microsoft.com/office/powerpoint/2010/main" val="331452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1FC959-6377-4A35-96AF-CD1AE1D90757}" type="datetimeFigureOut">
              <a:rPr lang="en-GB" smtClean="0"/>
              <a:pPr/>
              <a:t>31/01/2021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4AE8DA-0FC8-4E0B-A435-2517290B096D}" type="slidenum">
              <a:rPr lang="en-GB" smtClean="0"/>
              <a:pPr/>
              <a:t>‹#›</a:t>
            </a:fld>
            <a:endParaRPr lang="en-GB"/>
          </a:p>
        </p:txBody>
      </p:sp>
    </p:spTree>
    <p:extLst>
      <p:ext uri="{BB962C8B-B14F-4D97-AF65-F5344CB8AC3E}">
        <p14:creationId xmlns:p14="http://schemas.microsoft.com/office/powerpoint/2010/main" val="184933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1FC959-6377-4A35-96AF-CD1AE1D90757}" type="datetimeFigureOut">
              <a:rPr lang="en-GB" smtClean="0"/>
              <a:pPr/>
              <a:t>31/01/2021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4AE8DA-0FC8-4E0B-A435-2517290B096D}" type="slidenum">
              <a:rPr lang="en-GB" smtClean="0"/>
              <a:pPr/>
              <a:t>‹#›</a:t>
            </a:fld>
            <a:endParaRPr lang="en-GB"/>
          </a:p>
        </p:txBody>
      </p:sp>
    </p:spTree>
    <p:extLst>
      <p:ext uri="{BB962C8B-B14F-4D97-AF65-F5344CB8AC3E}">
        <p14:creationId xmlns:p14="http://schemas.microsoft.com/office/powerpoint/2010/main" val="190865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1FC959-6377-4A35-96AF-CD1AE1D90757}" type="datetimeFigureOut">
              <a:rPr lang="en-GB" smtClean="0"/>
              <a:pPr/>
              <a:t>31/01/2021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4AE8DA-0FC8-4E0B-A435-2517290B096D}" type="slidenum">
              <a:rPr lang="en-GB" smtClean="0"/>
              <a:pPr/>
              <a:t>‹#›</a:t>
            </a:fld>
            <a:endParaRPr lang="en-GB"/>
          </a:p>
        </p:txBody>
      </p:sp>
    </p:spTree>
    <p:extLst>
      <p:ext uri="{BB962C8B-B14F-4D97-AF65-F5344CB8AC3E}">
        <p14:creationId xmlns:p14="http://schemas.microsoft.com/office/powerpoint/2010/main" val="63042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1FC959-6377-4A35-96AF-CD1AE1D90757}" type="datetimeFigureOut">
              <a:rPr lang="en-GB" smtClean="0"/>
              <a:pPr/>
              <a:t>31/01/2021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4AE8DA-0FC8-4E0B-A435-2517290B096D}" type="slidenum">
              <a:rPr lang="en-GB" smtClean="0"/>
              <a:pPr/>
              <a:t>‹#›</a:t>
            </a:fld>
            <a:endParaRPr lang="en-GB"/>
          </a:p>
        </p:txBody>
      </p:sp>
    </p:spTree>
    <p:extLst>
      <p:ext uri="{BB962C8B-B14F-4D97-AF65-F5344CB8AC3E}">
        <p14:creationId xmlns:p14="http://schemas.microsoft.com/office/powerpoint/2010/main" val="318481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1FC959-6377-4A35-96AF-CD1AE1D90757}" type="datetimeFigureOut">
              <a:rPr lang="en-GB" smtClean="0"/>
              <a:pPr/>
              <a:t>31/01/2021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4AE8DA-0FC8-4E0B-A435-2517290B096D}" type="slidenum">
              <a:rPr lang="en-GB" smtClean="0"/>
              <a:pPr/>
              <a:t>‹#›</a:t>
            </a:fld>
            <a:endParaRPr lang="en-GB"/>
          </a:p>
        </p:txBody>
      </p:sp>
    </p:spTree>
    <p:extLst>
      <p:ext uri="{BB962C8B-B14F-4D97-AF65-F5344CB8AC3E}">
        <p14:creationId xmlns:p14="http://schemas.microsoft.com/office/powerpoint/2010/main" val="262555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1FC959-6377-4A35-96AF-CD1AE1D90757}" type="datetimeFigureOut">
              <a:rPr lang="en-GB" smtClean="0"/>
              <a:pPr/>
              <a:t>31/01/2021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24AE8DA-0FC8-4E0B-A435-2517290B096D}" type="slidenum">
              <a:rPr lang="en-GB" smtClean="0"/>
              <a:pPr/>
              <a:t>‹#›</a:t>
            </a:fld>
            <a:endParaRPr lang="en-GB"/>
          </a:p>
        </p:txBody>
      </p:sp>
    </p:spTree>
    <p:extLst>
      <p:ext uri="{BB962C8B-B14F-4D97-AF65-F5344CB8AC3E}">
        <p14:creationId xmlns:p14="http://schemas.microsoft.com/office/powerpoint/2010/main" val="336595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1FC959-6377-4A35-96AF-CD1AE1D90757}" type="datetimeFigureOut">
              <a:rPr lang="en-GB" smtClean="0"/>
              <a:pPr/>
              <a:t>31/01/2021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24AE8DA-0FC8-4E0B-A435-2517290B096D}" type="slidenum">
              <a:rPr lang="en-GB" smtClean="0"/>
              <a:pPr/>
              <a:t>‹#›</a:t>
            </a:fld>
            <a:endParaRPr lang="en-GB"/>
          </a:p>
        </p:txBody>
      </p:sp>
    </p:spTree>
    <p:extLst>
      <p:ext uri="{BB962C8B-B14F-4D97-AF65-F5344CB8AC3E}">
        <p14:creationId xmlns:p14="http://schemas.microsoft.com/office/powerpoint/2010/main" val="99909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1FC959-6377-4A35-96AF-CD1AE1D90757}" type="datetimeFigureOut">
              <a:rPr lang="en-GB" smtClean="0"/>
              <a:pPr/>
              <a:t>31/01/2021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24AE8DA-0FC8-4E0B-A435-2517290B096D}" type="slidenum">
              <a:rPr lang="en-GB" smtClean="0"/>
              <a:pPr/>
              <a:t>‹#›</a:t>
            </a:fld>
            <a:endParaRPr lang="en-GB"/>
          </a:p>
        </p:txBody>
      </p:sp>
    </p:spTree>
    <p:extLst>
      <p:ext uri="{BB962C8B-B14F-4D97-AF65-F5344CB8AC3E}">
        <p14:creationId xmlns:p14="http://schemas.microsoft.com/office/powerpoint/2010/main" val="139193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981FC959-6377-4A35-96AF-CD1AE1D90757}" type="datetimeFigureOut">
              <a:rPr lang="en-GB" smtClean="0"/>
              <a:pPr/>
              <a:t>31/01/2021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C24AE8DA-0FC8-4E0B-A435-2517290B096D}" type="slidenum">
              <a:rPr lang="en-GB" smtClean="0"/>
              <a:pPr/>
              <a:t>‹#›</a:t>
            </a:fld>
            <a:endParaRPr lang="en-GB"/>
          </a:p>
        </p:txBody>
      </p:sp>
    </p:spTree>
    <p:extLst>
      <p:ext uri="{BB962C8B-B14F-4D97-AF65-F5344CB8AC3E}">
        <p14:creationId xmlns:p14="http://schemas.microsoft.com/office/powerpoint/2010/main" val="339916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981FC959-6377-4A35-96AF-CD1AE1D90757}" type="datetimeFigureOut">
              <a:rPr lang="en-GB" smtClean="0"/>
              <a:pPr/>
              <a:t>31/01/2021</a:t>
            </a:fld>
            <a:endParaRPr lang="en-GB"/>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C24AE8DA-0FC8-4E0B-A435-2517290B096D}" type="slidenum">
              <a:rPr lang="en-GB" smtClean="0"/>
              <a:pPr/>
              <a:t>‹#›</a:t>
            </a:fld>
            <a:endParaRPr lang="en-GB"/>
          </a:p>
        </p:txBody>
      </p:sp>
    </p:spTree>
    <p:extLst>
      <p:ext uri="{BB962C8B-B14F-4D97-AF65-F5344CB8AC3E}">
        <p14:creationId xmlns:p14="http://schemas.microsoft.com/office/powerpoint/2010/main" val="3648421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981FC959-6377-4A35-96AF-CD1AE1D90757}" type="datetimeFigureOut">
              <a:rPr lang="en-GB" smtClean="0"/>
              <a:pPr/>
              <a:t>31/01/2021</a:t>
            </a:fld>
            <a:endParaRPr lang="en-GB"/>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GB"/>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C24AE8DA-0FC8-4E0B-A435-2517290B096D}" type="slidenum">
              <a:rPr lang="en-GB" smtClean="0"/>
              <a:pPr/>
              <a:t>‹#›</a:t>
            </a:fld>
            <a:endParaRPr lang="en-GB"/>
          </a:p>
        </p:txBody>
      </p:sp>
    </p:spTree>
    <p:extLst>
      <p:ext uri="{BB962C8B-B14F-4D97-AF65-F5344CB8AC3E}">
        <p14:creationId xmlns:p14="http://schemas.microsoft.com/office/powerpoint/2010/main" val="370370720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mailto:eikastika@schools.ac.cy" TargetMode="External"/><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audio" Target="../media/audio1.wav"/><Relationship Id="rId5" Type="http://schemas.openxmlformats.org/officeDocument/2006/relationships/slide" Target="slide2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audio" Target="../media/audio1.wav"/><Relationship Id="rId5" Type="http://schemas.openxmlformats.org/officeDocument/2006/relationships/slide" Target="slide2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mailto:eikastika@schools.ac.cy" TargetMode="Externa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5.png"/><Relationship Id="rId7" Type="http://schemas.openxmlformats.org/officeDocument/2006/relationships/image" Target="../media/image34.jpe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audio" Target="../media/audio1.wav"/><Relationship Id="rId4" Type="http://schemas.openxmlformats.org/officeDocument/2006/relationships/slide" Target="slide27.xml"/><Relationship Id="rId9" Type="http://schemas.openxmlformats.org/officeDocument/2006/relationships/image" Target="../media/image36.jpe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image" Target="../media/image34.jpeg"/><Relationship Id="rId7" Type="http://schemas.openxmlformats.org/officeDocument/2006/relationships/image" Target="../media/image40.png"/><Relationship Id="rId12" Type="http://schemas.openxmlformats.org/officeDocument/2006/relationships/audio" Target="../media/audio1.wav"/><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39.png"/><Relationship Id="rId11" Type="http://schemas.openxmlformats.org/officeDocument/2006/relationships/slide" Target="slide23.xml"/><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4.jpeg"/><Relationship Id="rId3" Type="http://schemas.openxmlformats.org/officeDocument/2006/relationships/image" Target="../media/image34.jpeg"/><Relationship Id="rId7" Type="http://schemas.openxmlformats.org/officeDocument/2006/relationships/image" Target="../media/image51.jpeg"/><Relationship Id="rId12" Type="http://schemas.openxmlformats.org/officeDocument/2006/relationships/image" Target="../media/image53.png"/><Relationship Id="rId2" Type="http://schemas.openxmlformats.org/officeDocument/2006/relationships/hyperlink" Target="mailto:eikastika@schools.ac.cy" TargetMode="External"/><Relationship Id="rId1" Type="http://schemas.openxmlformats.org/officeDocument/2006/relationships/slideLayout" Target="../slideLayouts/slideLayout4.xml"/><Relationship Id="rId6" Type="http://schemas.openxmlformats.org/officeDocument/2006/relationships/image" Target="../media/image50.jpeg"/><Relationship Id="rId11" Type="http://schemas.openxmlformats.org/officeDocument/2006/relationships/audio" Target="../media/audio1.wav"/><Relationship Id="rId5" Type="http://schemas.openxmlformats.org/officeDocument/2006/relationships/image" Target="../media/image33.png"/><Relationship Id="rId10" Type="http://schemas.openxmlformats.org/officeDocument/2006/relationships/slide" Target="slide20.xml"/><Relationship Id="rId4" Type="http://schemas.openxmlformats.org/officeDocument/2006/relationships/image" Target="../media/image20.png"/><Relationship Id="rId9" Type="http://schemas.openxmlformats.org/officeDocument/2006/relationships/image" Target="../media/image21.png"/><Relationship Id="rId14" Type="http://schemas.openxmlformats.org/officeDocument/2006/relationships/image" Target="../media/image55.jpeg"/></Relationships>
</file>

<file path=ppt/slides/_rels/slide19.xml.rels><?xml version="1.0" encoding="UTF-8" standalone="yes"?>
<Relationships xmlns="http://schemas.openxmlformats.org/package/2006/relationships"><Relationship Id="rId8" Type="http://schemas.openxmlformats.org/officeDocument/2006/relationships/hyperlink" Target="https://pafospress.com/&#941;&#954;&#952;&#949;&#963;&#951;-&#945;&#966;&#953;&#941;&#961;&#969;&#956;&#945;-&#963;&#964;&#959;&#965;&#962;-&#948;&#951;&#956;&#953;&#959;&#965;&#961;&#947;&#959;&#973;&#962;-&#964;&#951;/" TargetMode="External"/><Relationship Id="rId13" Type="http://schemas.openxmlformats.org/officeDocument/2006/relationships/image" Target="../media/image59.png"/><Relationship Id="rId3" Type="http://schemas.openxmlformats.org/officeDocument/2006/relationships/image" Target="../media/image57.jpeg"/><Relationship Id="rId7" Type="http://schemas.openxmlformats.org/officeDocument/2006/relationships/hyperlink" Target="https://lemesosblog.com/stiles/apo-to-parelthon/5361-&#955;&#959;&#965;&#954;&#943;&#945;-&#957;&#953;&#954;&#959;&#955;&#945;&#970;&#948;&#959;&#965;-&#8211;-&#946;&#945;&#963;&#953;&#955;&#949;&#943;&#959;&#965;-(1909-1994)-&#951;-&#960;&#961;&#974;&#964;&#951;-&#947;&#965;&#957;&#945;&#943;&#954;&#945;-&#950;&#969;&#947;&#961;&#940;&#966;&#959;&#962;-&#964;&#951;&#962;-&#954;&#973;&#960;&#961;&#959;&#965;-&#942;&#964;&#945;&#957;-&#955;&#949;&#956;&#949;&#963;&#953;&#945;&#957;&#942;" TargetMode="External"/><Relationship Id="rId12" Type="http://schemas.openxmlformats.org/officeDocument/2006/relationships/hyperlink" Target="https://www.armidabooks.com/book-authors/christophorossavva/" TargetMode="External"/><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hyperlink" Target="http://archeia.moec.gov.cy/sd/377/viografika_kallitechnon.pdf" TargetMode="External"/><Relationship Id="rId11" Type="http://schemas.openxmlformats.org/officeDocument/2006/relationships/hyperlink" Target="http://parathyro.politis.com.cy/2019/01/christoforos-savva-50-chronia-meta/" TargetMode="External"/><Relationship Id="rId5" Type="http://schemas.openxmlformats.org/officeDocument/2006/relationships/hyperlink" Target="http://archeia.moec.gov.cy/sd/348/paidikos_kosmos_tis_pinakothikis.pdf" TargetMode="External"/><Relationship Id="rId10" Type="http://schemas.openxmlformats.org/officeDocument/2006/relationships/hyperlink" Target="https://www.philenews.com/downtown/politismos/article/668049" TargetMode="External"/><Relationship Id="rId4" Type="http://schemas.openxmlformats.org/officeDocument/2006/relationships/image" Target="../media/image58.png"/><Relationship Id="rId9" Type="http://schemas.openxmlformats.org/officeDocument/2006/relationships/hyperlink" Target="https://xronografos.com/&#949;&#960;&#953;&#966;&#945;&#957;&#949;&#943;&#962;-&#963;&#964;&#961;&#959;&#946;&#959;&#955;&#953;&#974;&#964;&#949;&#962;-&#959;&#953;-&#960;&#959;&#953;&#951;&#964;&#940;&#961;&#951;&#948;/"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audio" Target="../media/audio1.wav"/></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jpeg"/><Relationship Id="rId7" Type="http://schemas.openxmlformats.org/officeDocument/2006/relationships/image" Target="../media/image16.png"/><Relationship Id="rId2" Type="http://schemas.openxmlformats.org/officeDocument/2006/relationships/image" Target="../media/image64.jpeg"/><Relationship Id="rId1" Type="http://schemas.openxmlformats.org/officeDocument/2006/relationships/slideLayout" Target="../slideLayouts/slideLayout4.xml"/><Relationship Id="rId6" Type="http://schemas.openxmlformats.org/officeDocument/2006/relationships/slide" Target="slide24.xml"/><Relationship Id="rId5" Type="http://schemas.openxmlformats.org/officeDocument/2006/relationships/audio" Target="../media/audio1.wav"/><Relationship Id="rId4" Type="http://schemas.openxmlformats.org/officeDocument/2006/relationships/slide" Target="slide9.xml"/></Relationships>
</file>

<file path=ppt/slides/_rels/slide22.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slide" Target="slide13.xml"/><Relationship Id="rId1" Type="http://schemas.openxmlformats.org/officeDocument/2006/relationships/slideLayout" Target="../slideLayouts/slideLayout4.xml"/><Relationship Id="rId6" Type="http://schemas.openxmlformats.org/officeDocument/2006/relationships/slide" Target="slide26.xml"/><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audio" Target="../media/audio1.wav"/><Relationship Id="rId7" Type="http://schemas.openxmlformats.org/officeDocument/2006/relationships/image" Target="../media/image70.jpeg"/><Relationship Id="rId2" Type="http://schemas.openxmlformats.org/officeDocument/2006/relationships/slide" Target="slide16.xml"/><Relationship Id="rId1" Type="http://schemas.openxmlformats.org/officeDocument/2006/relationships/slideLayout" Target="../slideLayouts/slideLayout4.xml"/><Relationship Id="rId6" Type="http://schemas.openxmlformats.org/officeDocument/2006/relationships/image" Target="../media/image69.jpeg"/><Relationship Id="rId5" Type="http://schemas.openxmlformats.org/officeDocument/2006/relationships/image" Target="../media/image16.png"/><Relationship Id="rId10" Type="http://schemas.openxmlformats.org/officeDocument/2006/relationships/image" Target="../media/image66.png"/><Relationship Id="rId4" Type="http://schemas.openxmlformats.org/officeDocument/2006/relationships/slide" Target="slide28.xml"/><Relationship Id="rId9" Type="http://schemas.openxmlformats.org/officeDocument/2006/relationships/image" Target="../media/image71.jpeg"/></Relationships>
</file>

<file path=ppt/slides/_rels/slide2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73.jpe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74.jpe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75.jpe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76.png"/><Relationship Id="rId1" Type="http://schemas.openxmlformats.org/officeDocument/2006/relationships/slideLayout" Target="../slideLayouts/slideLayout4.xml"/><Relationship Id="rId5" Type="http://schemas.openxmlformats.org/officeDocument/2006/relationships/image" Target="../media/image77.jpe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hyperlink" Target="http://eikad.schools.ac.cy/index.php/el/programmata/programma-topos-d-taxi"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15.xml"/><Relationship Id="rId5" Type="http://schemas.openxmlformats.org/officeDocument/2006/relationships/image" Target="../media/image11.png"/><Relationship Id="rId4" Type="http://schemas.openxmlformats.org/officeDocument/2006/relationships/slide" Target="slide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5.xml"/><Relationship Id="rId6" Type="http://schemas.openxmlformats.org/officeDocument/2006/relationships/audio" Target="../media/audio1.wav"/><Relationship Id="rId5" Type="http://schemas.openxmlformats.org/officeDocument/2006/relationships/slide" Target="slide2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audio" Target="../media/audio1.wav"/><Relationship Id="rId2" Type="http://schemas.openxmlformats.org/officeDocument/2006/relationships/image" Target="../media/image14.jpeg"/><Relationship Id="rId1" Type="http://schemas.openxmlformats.org/officeDocument/2006/relationships/slideLayout" Target="../slideLayouts/slideLayout5.xml"/><Relationship Id="rId6" Type="http://schemas.openxmlformats.org/officeDocument/2006/relationships/slide" Target="slide21.xml"/><Relationship Id="rId5" Type="http://schemas.openxmlformats.org/officeDocument/2006/relationships/image" Target="../media/image15.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screen">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1320259" y="0"/>
            <a:ext cx="9689674" cy="6825670"/>
          </a:xfrm>
        </p:spPr>
      </p:pic>
      <p:pic>
        <p:nvPicPr>
          <p:cNvPr id="9" name="bensound-inspi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0748682" y="1332549"/>
            <a:ext cx="609600" cy="609600"/>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881" y="4745116"/>
            <a:ext cx="4175692" cy="2265376"/>
          </a:xfrm>
          <a:prstGeom prst="rect">
            <a:avLst/>
          </a:prstGeom>
        </p:spPr>
      </p:pic>
      <p:sp>
        <p:nvSpPr>
          <p:cNvPr id="3" name="Rectangle 2"/>
          <p:cNvSpPr/>
          <p:nvPr/>
        </p:nvSpPr>
        <p:spPr>
          <a:xfrm>
            <a:off x="3795623" y="145413"/>
            <a:ext cx="4761782" cy="738664"/>
          </a:xfrm>
          <a:prstGeom prst="rect">
            <a:avLst/>
          </a:prstGeom>
          <a:solidFill>
            <a:schemeClr val="bg1">
              <a:lumMod val="95000"/>
            </a:schemeClr>
          </a:solidFill>
        </p:spPr>
        <p:txBody>
          <a:bodyPr wrap="square">
            <a:spAutoFit/>
          </a:bodyPr>
          <a:lstStyle/>
          <a:p>
            <a:pPr algn="ctr">
              <a:spcAft>
                <a:spcPts val="0"/>
              </a:spcAft>
            </a:pPr>
            <a:r>
              <a:rPr lang="el-GR" sz="1400" b="1" dirty="0">
                <a:latin typeface="+mj-lt"/>
                <a:ea typeface="Times New Roman" panose="02020603050405020304" pitchFamily="18" charset="0"/>
                <a:cs typeface="Times New Roman" panose="02020603050405020304" pitchFamily="18" charset="0"/>
              </a:rPr>
              <a:t>ΥΠΟΥΡΓΕΙΟ ΠΑΙΔΕΙΑΣ, ΠΟΛΙΤΙΣΜΟΥ, ΑΘΛΗΤΙΣΜΟΥ ΚΑΙ ΝΕΟΛΑΙΑΣ</a:t>
            </a:r>
            <a:endParaRPr lang="el-GR" sz="1400" dirty="0">
              <a:latin typeface="+mj-lt"/>
              <a:ea typeface="Times New Roman" panose="02020603050405020304" pitchFamily="18" charset="0"/>
              <a:cs typeface="Times New Roman" panose="02020603050405020304" pitchFamily="18" charset="0"/>
            </a:endParaRPr>
          </a:p>
          <a:p>
            <a:pPr algn="ctr">
              <a:spcAft>
                <a:spcPts val="0"/>
              </a:spcAft>
            </a:pPr>
            <a:r>
              <a:rPr lang="el-GR" sz="1400" b="1" dirty="0">
                <a:solidFill>
                  <a:srgbClr val="632423"/>
                </a:solidFill>
                <a:latin typeface="+mj-lt"/>
                <a:ea typeface="Times New Roman" panose="02020603050405020304" pitchFamily="18" charset="0"/>
                <a:cs typeface="Times New Roman" panose="02020603050405020304" pitchFamily="18" charset="0"/>
              </a:rPr>
              <a:t>ΜΟΥΣΕΙΑΚΗ ΑΓΩΓΗ – ΔΗΜΟΤΙΚΗ ΕΚΠΑΙΔΕΥΣΗ</a:t>
            </a:r>
            <a:endParaRPr lang="el-GR" sz="1400" dirty="0">
              <a:latin typeface="+mj-lt"/>
              <a:ea typeface="Times New Roman" panose="02020603050405020304" pitchFamily="18" charset="0"/>
              <a:cs typeface="Times New Roman" panose="02020603050405020304" pitchFamily="18" charset="0"/>
            </a:endParaRPr>
          </a:p>
          <a:p>
            <a:pPr algn="ctr">
              <a:spcAft>
                <a:spcPts val="0"/>
              </a:spcAft>
            </a:pPr>
            <a:r>
              <a:rPr lang="el-GR" sz="1400" b="1" dirty="0">
                <a:latin typeface="+mj-lt"/>
                <a:ea typeface="Times New Roman" panose="02020603050405020304" pitchFamily="18" charset="0"/>
                <a:cs typeface="Times New Roman" panose="02020603050405020304" pitchFamily="18" charset="0"/>
              </a:rPr>
              <a:t> </a:t>
            </a:r>
            <a:r>
              <a:rPr lang="el-GR" sz="1400" b="1" dirty="0">
                <a:solidFill>
                  <a:srgbClr val="E36C0A"/>
                </a:solidFill>
                <a:latin typeface="+mj-lt"/>
                <a:ea typeface="Times New Roman" panose="02020603050405020304" pitchFamily="18" charset="0"/>
                <a:cs typeface="Times New Roman" panose="02020603050405020304" pitchFamily="18" charset="0"/>
              </a:rPr>
              <a:t>Ενδεικτικό υλικό Παιδαγωγικής Στήριξης Μαθητών/Μαθητριών</a:t>
            </a:r>
            <a:endParaRPr lang="el-GR" sz="1400" dirty="0">
              <a:effectLst/>
              <a:latin typeface="+mj-lt"/>
              <a:ea typeface="Times New Roman" panose="02020603050405020304" pitchFamily="18" charset="0"/>
              <a:cs typeface="Times New Roman" panose="02020603050405020304" pitchFamily="18" charset="0"/>
            </a:endParaRPr>
          </a:p>
        </p:txBody>
      </p:sp>
      <p:sp>
        <p:nvSpPr>
          <p:cNvPr id="10" name="Text Box 16"/>
          <p:cNvSpPr txBox="1">
            <a:spLocks noChangeArrowheads="1"/>
          </p:cNvSpPr>
          <p:nvPr/>
        </p:nvSpPr>
        <p:spPr bwMode="auto">
          <a:xfrm>
            <a:off x="3281082" y="1140618"/>
            <a:ext cx="5768028" cy="1240274"/>
          </a:xfrm>
          <a:prstGeom prst="rect">
            <a:avLst/>
          </a:prstGeom>
          <a:solidFill>
            <a:srgbClr val="F3E2D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Aft>
                <a:spcPts val="0"/>
              </a:spcAft>
            </a:pPr>
            <a:r>
              <a:rPr lang="el-GR" sz="1600" dirty="0">
                <a:effectLst/>
                <a:latin typeface="Arial" panose="020B0604020202020204" pitchFamily="34" charset="0"/>
                <a:ea typeface="Times New Roman" panose="02020603050405020304" pitchFamily="18" charset="0"/>
                <a:cs typeface="Arial" panose="020B0604020202020204" pitchFamily="34" charset="0"/>
              </a:rPr>
              <a:t>ΕΚΠΑΙΔΕΥΤΙΚΟ ΠΡΟΓΡΑΜΜΑ ΜΟΥΣΕΙΑΚΗΣ ΑΓΩΓΗΣ</a:t>
            </a:r>
          </a:p>
          <a:p>
            <a:pPr algn="ctr">
              <a:spcAft>
                <a:spcPts val="0"/>
              </a:spcAft>
            </a:pPr>
            <a:r>
              <a:rPr lang="el-GR" sz="1400" dirty="0">
                <a:effectLst/>
                <a:latin typeface="Arial" panose="020B0604020202020204" pitchFamily="34" charset="0"/>
                <a:ea typeface="Times New Roman" panose="02020603050405020304" pitchFamily="18" charset="0"/>
                <a:cs typeface="Arial" panose="020B0604020202020204" pitchFamily="34" charset="0"/>
              </a:rPr>
              <a:t>ΣΤΗΝ ΚΡΑΤΙΚΗ ΠΙΝΑΚΟΘΗΚΗ ΣΥΓΧΡΟΝΗΣ ΚΥΠΡΙΑΚΗΣ ΤΕΧΝΗΣ </a:t>
            </a:r>
          </a:p>
          <a:p>
            <a:pPr algn="ctr">
              <a:spcAft>
                <a:spcPts val="0"/>
              </a:spcAft>
            </a:pPr>
            <a:r>
              <a:rPr lang="el-GR" sz="14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«Ο ΠΑΙΔΙΚΟΣ ΚΟΣΜΟΣ ΤΗΣ ΠΙΝΑΚΟΘΗΚΗΣ»</a:t>
            </a:r>
          </a:p>
          <a:p>
            <a:pPr algn="ctr">
              <a:spcAft>
                <a:spcPts val="0"/>
              </a:spcAft>
            </a:pPr>
            <a:endParaRPr lang="el-GR" sz="1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el-GR" sz="1400" b="1" dirty="0">
                <a:solidFill>
                  <a:srgbClr val="C00000"/>
                </a:solidFill>
                <a:latin typeface="Arial" panose="020B0604020202020204" pitchFamily="34" charset="0"/>
                <a:ea typeface="Times New Roman" panose="02020603050405020304" pitchFamily="18" charset="0"/>
                <a:cs typeface="Arial" panose="020B0604020202020204" pitchFamily="34" charset="0"/>
              </a:rPr>
              <a:t>«Γ</a:t>
            </a:r>
            <a:r>
              <a:rPr lang="el-GR" sz="1400" b="1" spc="-120" dirty="0">
                <a:solidFill>
                  <a:srgbClr val="C00000"/>
                </a:solidFill>
                <a:latin typeface="Arial" panose="020B0604020202020204" pitchFamily="34" charset="0"/>
                <a:ea typeface="+mj-ea"/>
                <a:cs typeface="Arial" panose="020B0604020202020204" pitchFamily="34" charset="0"/>
              </a:rPr>
              <a:t>νωρίζουμε έργα τέχνης Κυπρίων καλλιτεχνών της Κρατικής Πινακοθήκης»</a:t>
            </a:r>
            <a:br>
              <a:rPr lang="el-GR" sz="1400" b="1" spc="-120" dirty="0">
                <a:solidFill>
                  <a:srgbClr val="C00000"/>
                </a:solidFill>
                <a:latin typeface="Arial" panose="020B0604020202020204" pitchFamily="34" charset="0"/>
                <a:ea typeface="+mj-ea"/>
                <a:cs typeface="Arial" panose="020B0604020202020204" pitchFamily="34" charset="0"/>
              </a:rPr>
            </a:br>
            <a:r>
              <a:rPr lang="el-GR" sz="1400" b="1" spc="-120" dirty="0">
                <a:solidFill>
                  <a:srgbClr val="C00000"/>
                </a:solidFill>
                <a:latin typeface="Arial" panose="020B0604020202020204" pitchFamily="34" charset="0"/>
                <a:ea typeface="+mj-ea"/>
                <a:cs typeface="Arial" panose="020B0604020202020204" pitchFamily="34" charset="0"/>
              </a:rPr>
              <a:t/>
            </a:r>
            <a:br>
              <a:rPr lang="el-GR" sz="1400" b="1" spc="-120" dirty="0">
                <a:solidFill>
                  <a:srgbClr val="C00000"/>
                </a:solidFill>
                <a:latin typeface="Arial" panose="020B0604020202020204" pitchFamily="34" charset="0"/>
                <a:ea typeface="+mj-ea"/>
                <a:cs typeface="Arial" panose="020B0604020202020204" pitchFamily="34" charset="0"/>
              </a:rPr>
            </a:br>
            <a:r>
              <a:rPr lang="el-GR" sz="1200" b="1" dirty="0">
                <a:solidFill>
                  <a:srgbClr val="215868"/>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l-GR"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l-GR" sz="11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1" name="Text Box 17"/>
          <p:cNvSpPr txBox="1">
            <a:spLocks noChangeArrowheads="1"/>
          </p:cNvSpPr>
          <p:nvPr/>
        </p:nvSpPr>
        <p:spPr bwMode="auto">
          <a:xfrm>
            <a:off x="1320259" y="4275522"/>
            <a:ext cx="3706145" cy="585690"/>
          </a:xfrm>
          <a:prstGeom prst="rect">
            <a:avLst/>
          </a:prstGeom>
          <a:solidFill>
            <a:srgbClr val="F5E7D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l-GR" sz="1400" b="1" dirty="0">
                <a:effectLst/>
                <a:ea typeface="Times New Roman" panose="02020603050405020304" pitchFamily="18" charset="0"/>
                <a:cs typeface="Times New Roman" panose="02020603050405020304" pitchFamily="18" charset="0"/>
              </a:rPr>
              <a:t>Σχεδιασμός: </a:t>
            </a:r>
            <a:r>
              <a:rPr lang="el-GR" sz="1400" dirty="0">
                <a:effectLst/>
                <a:ea typeface="Times New Roman" panose="02020603050405020304" pitchFamily="18" charset="0"/>
                <a:cs typeface="Times New Roman" panose="02020603050405020304" pitchFamily="18" charset="0"/>
              </a:rPr>
              <a:t>Ομάδα Μουσειακής Αγωγής</a:t>
            </a:r>
            <a:r>
              <a:rPr lang="el-GR" sz="1400" b="1" dirty="0">
                <a:effectLst/>
                <a:ea typeface="Times New Roman" panose="02020603050405020304" pitchFamily="18" charset="0"/>
                <a:cs typeface="Times New Roman" panose="02020603050405020304" pitchFamily="18" charset="0"/>
              </a:rPr>
              <a:t> </a:t>
            </a:r>
            <a:endParaRPr lang="el-GR" sz="1400" dirty="0">
              <a:effectLst/>
              <a:ea typeface="Times New Roman" panose="02020603050405020304" pitchFamily="18" charset="0"/>
              <a:cs typeface="Times New Roman" panose="02020603050405020304" pitchFamily="18" charset="0"/>
            </a:endParaRPr>
          </a:p>
          <a:p>
            <a:pPr>
              <a:spcAft>
                <a:spcPts val="0"/>
              </a:spcAft>
            </a:pPr>
            <a:r>
              <a:rPr lang="el-GR" sz="1400" b="1" dirty="0">
                <a:effectLst/>
                <a:ea typeface="Times New Roman" panose="02020603050405020304" pitchFamily="18" charset="0"/>
                <a:cs typeface="Times New Roman" panose="02020603050405020304" pitchFamily="18" charset="0"/>
              </a:rPr>
              <a:t>Σχολική χρονιά: </a:t>
            </a:r>
            <a:r>
              <a:rPr lang="el-GR" sz="1400" dirty="0">
                <a:effectLst/>
                <a:ea typeface="Times New Roman" panose="02020603050405020304" pitchFamily="18" charset="0"/>
                <a:cs typeface="Times New Roman" panose="02020603050405020304" pitchFamily="18" charset="0"/>
              </a:rPr>
              <a:t>2019-2020</a:t>
            </a:r>
            <a:r>
              <a:rPr lang="el-GR" sz="1400" b="1" dirty="0">
                <a:effectLst/>
                <a:ea typeface="Times New Roman" panose="02020603050405020304" pitchFamily="18" charset="0"/>
                <a:cs typeface="Times New Roman" panose="02020603050405020304" pitchFamily="18" charset="0"/>
              </a:rPr>
              <a:t> </a:t>
            </a:r>
            <a:endParaRPr lang="el-GR" sz="1400" dirty="0">
              <a:effectLst/>
              <a:ea typeface="Times New Roman" panose="02020603050405020304" pitchFamily="18" charset="0"/>
              <a:cs typeface="Times New Roman" panose="02020603050405020304" pitchFamily="18" charset="0"/>
            </a:endParaRPr>
          </a:p>
          <a:p>
            <a:pPr>
              <a:spcAft>
                <a:spcPts val="0"/>
              </a:spcAft>
            </a:pPr>
            <a:r>
              <a:rPr lang="el-GR" sz="11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l-GR"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Text Box 19"/>
          <p:cNvSpPr txBox="1">
            <a:spLocks noChangeArrowheads="1"/>
          </p:cNvSpPr>
          <p:nvPr/>
        </p:nvSpPr>
        <p:spPr bwMode="auto">
          <a:xfrm>
            <a:off x="4259180" y="5510936"/>
            <a:ext cx="6772528" cy="853769"/>
          </a:xfrm>
          <a:prstGeom prst="rect">
            <a:avLst/>
          </a:prstGeom>
          <a:solidFill>
            <a:srgbClr val="F1DED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just">
              <a:lnSpc>
                <a:spcPct val="115000"/>
              </a:lnSpc>
              <a:spcAft>
                <a:spcPts val="1000"/>
              </a:spcAft>
            </a:pPr>
            <a:r>
              <a:rPr lang="el-GR" sz="1200" b="1" dirty="0">
                <a:effectLst/>
                <a:latin typeface="+mj-lt"/>
                <a:ea typeface="Times New Roman" panose="02020603050405020304" pitchFamily="18" charset="0"/>
                <a:cs typeface="Times New Roman" panose="02020603050405020304" pitchFamily="18" charset="0"/>
              </a:rPr>
              <a:t>Τάξεις: </a:t>
            </a:r>
            <a:r>
              <a:rPr lang="el-GR" sz="1200" dirty="0">
                <a:effectLst/>
                <a:latin typeface="+mj-lt"/>
                <a:ea typeface="Times New Roman" panose="02020603050405020304" pitchFamily="18" charset="0"/>
                <a:cs typeface="Times New Roman" panose="02020603050405020304" pitchFamily="18" charset="0"/>
              </a:rPr>
              <a:t>Γ΄, Δ΄, Ε΄ τάξη (Βαθμίδα 2) </a:t>
            </a:r>
          </a:p>
          <a:p>
            <a:pPr algn="just">
              <a:spcAft>
                <a:spcPts val="1000"/>
              </a:spcAft>
            </a:pPr>
            <a:r>
              <a:rPr lang="el-GR" sz="1200" b="1" dirty="0">
                <a:effectLst/>
                <a:ea typeface="Times New Roman" panose="02020603050405020304" pitchFamily="18" charset="0"/>
                <a:cs typeface="Times New Roman" panose="02020603050405020304" pitchFamily="18" charset="0"/>
              </a:rPr>
              <a:t>Μέσα – Υλικά: </a:t>
            </a:r>
            <a:r>
              <a:rPr lang="el-GR" sz="1200" dirty="0">
                <a:solidFill>
                  <a:prstClr val="black"/>
                </a:solidFill>
              </a:rPr>
              <a:t>υλικά που έχουμε σπίτι, όπως χ</a:t>
            </a:r>
            <a:r>
              <a:rPr lang="el-GR" sz="1200" dirty="0">
                <a:effectLst/>
                <a:ea typeface="Times New Roman" panose="02020603050405020304" pitchFamily="18" charset="0"/>
                <a:cs typeface="Times New Roman" panose="02020603050405020304" pitchFamily="18" charset="0"/>
              </a:rPr>
              <a:t>αρτί για σχέδιο, χρωματιστά μολύβια,  μαρκαδόρους, </a:t>
            </a:r>
            <a:r>
              <a:rPr lang="el-GR" sz="1200" dirty="0" err="1">
                <a:effectLst/>
                <a:ea typeface="Times New Roman" panose="02020603050405020304" pitchFamily="18" charset="0"/>
                <a:cs typeface="Times New Roman" panose="02020603050405020304" pitchFamily="18" charset="0"/>
              </a:rPr>
              <a:t>παστέλ</a:t>
            </a:r>
            <a:r>
              <a:rPr lang="el-GR" sz="1200" dirty="0">
                <a:effectLst/>
                <a:ea typeface="Times New Roman" panose="02020603050405020304" pitchFamily="18" charset="0"/>
                <a:cs typeface="Times New Roman" panose="02020603050405020304" pitchFamily="18" charset="0"/>
              </a:rPr>
              <a:t>, </a:t>
            </a:r>
            <a:r>
              <a:rPr lang="el-GR" sz="1200" dirty="0">
                <a:solidFill>
                  <a:prstClr val="black"/>
                </a:solidFill>
              </a:rPr>
              <a:t>πηλό, πλαστελίνη, ζυμαράκι, επενδυμένο σύρμα (σύρμα πίπας), ασημόχαρτο, χάρτινα κουτιά κ.ά.</a:t>
            </a:r>
            <a:endParaRPr lang="el-GR" sz="1200" dirty="0">
              <a:effectLst/>
              <a:ea typeface="Times New Roman" panose="02020603050405020304" pitchFamily="18" charset="0"/>
              <a:cs typeface="Times New Roman" panose="02020603050405020304" pitchFamily="18" charset="0"/>
            </a:endParaRPr>
          </a:p>
        </p:txBody>
      </p:sp>
      <p:sp>
        <p:nvSpPr>
          <p:cNvPr id="13" name="Text Box 18"/>
          <p:cNvSpPr txBox="1">
            <a:spLocks noChangeArrowheads="1"/>
          </p:cNvSpPr>
          <p:nvPr/>
        </p:nvSpPr>
        <p:spPr bwMode="auto">
          <a:xfrm>
            <a:off x="4259180" y="5091772"/>
            <a:ext cx="6794302" cy="446276"/>
          </a:xfrm>
          <a:prstGeom prst="rect">
            <a:avLst/>
          </a:prstGeom>
          <a:solidFill>
            <a:srgbClr val="C00000"/>
          </a:solidFill>
          <a:ln w="38100">
            <a:solidFill>
              <a:sysClr val="window" lastClr="FFFFFF">
                <a:lumMod val="95000"/>
                <a:lumOff val="0"/>
              </a:sysClr>
            </a:solidFill>
            <a:miter lim="800000"/>
            <a:headEnd/>
            <a:tailEnd/>
          </a:ln>
          <a:effectLst>
            <a:outerShdw dist="28398" dir="3806097" algn="ctr" rotWithShape="0">
              <a:srgbClr val="C0504D">
                <a:lumMod val="50000"/>
                <a:lumOff val="0"/>
                <a:alpha val="50000"/>
              </a:srgbClr>
            </a:outerShdw>
          </a:effectLst>
        </p:spPr>
        <p:txBody>
          <a:bodyPr rot="0" vert="horz" wrap="square" lIns="91440" tIns="45720" rIns="91440" bIns="45720" anchor="t" anchorCtr="0" upright="1">
            <a:sp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l-GR" sz="2000" b="1" i="0" u="none" strike="noStrike" kern="0" cap="none" spc="0" normalizeH="0" baseline="0" noProof="0" dirty="0">
                <a:ln>
                  <a:noFill/>
                </a:ln>
                <a:solidFill>
                  <a:schemeClr val="bg1"/>
                </a:solidFill>
                <a:effectLst/>
                <a:uLnTx/>
                <a:uFillTx/>
                <a:ea typeface="Times New Roman" panose="02020603050405020304" pitchFamily="18" charset="0"/>
                <a:cs typeface="Times New Roman" panose="02020603050405020304" pitchFamily="18" charset="0"/>
              </a:rPr>
              <a:t>Εικαστικές Εργασίες</a:t>
            </a:r>
            <a:endParaRPr kumimoji="0" lang="el-GR" sz="2000" b="0" i="0" u="none" strike="noStrike" kern="0" cap="none" spc="0" normalizeH="0" baseline="0" noProof="0" dirty="0">
              <a:ln>
                <a:noFill/>
              </a:ln>
              <a:solidFill>
                <a:schemeClr val="bg1"/>
              </a:solidFill>
              <a:effectLst/>
              <a:uLnTx/>
              <a:uFillTx/>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199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878" y="-339049"/>
            <a:ext cx="7132319" cy="1442857"/>
          </a:xfrm>
        </p:spPr>
        <p:txBody>
          <a:bodyPr/>
          <a:lstStyle/>
          <a:p>
            <a:r>
              <a:rPr lang="el-GR" dirty="0">
                <a:solidFill>
                  <a:srgbClr val="002060"/>
                </a:solidFill>
              </a:rPr>
              <a:t>          Δημιουργούμε</a:t>
            </a:r>
            <a:endParaRPr lang="en-GB" dirty="0">
              <a:solidFill>
                <a:srgbClr val="002060"/>
              </a:solidFill>
            </a:endParaRPr>
          </a:p>
        </p:txBody>
      </p:sp>
      <p:sp>
        <p:nvSpPr>
          <p:cNvPr id="6" name="Content Placeholder 5"/>
          <p:cNvSpPr>
            <a:spLocks noGrp="1"/>
          </p:cNvSpPr>
          <p:nvPr>
            <p:ph sz="quarter" idx="4"/>
          </p:nvPr>
        </p:nvSpPr>
        <p:spPr>
          <a:xfrm>
            <a:off x="4754880" y="1438215"/>
            <a:ext cx="7437120" cy="5419786"/>
          </a:xfrm>
        </p:spPr>
        <p:txBody>
          <a:bodyPr>
            <a:normAutofit lnSpcReduction="10000"/>
          </a:bodyPr>
          <a:lstStyle/>
          <a:p>
            <a:pPr>
              <a:buClr>
                <a:srgbClr val="632523"/>
              </a:buClr>
              <a:buFont typeface="Wingdings" panose="05000000000000000000" pitchFamily="2" charset="2"/>
              <a:buChar char="v"/>
              <a:defRPr/>
            </a:pPr>
            <a:r>
              <a:rPr lang="el-GR" sz="2100" b="1" dirty="0">
                <a:cs typeface="Calibri" pitchFamily="34" charset="0"/>
              </a:rPr>
              <a:t>Αντιγράφουμε ή τυπώνουμε την εικόνα και ζωγραφίζουμε με όποια χρώματα θέλουμε τα πρόσωπα και το φόντο. </a:t>
            </a:r>
          </a:p>
          <a:p>
            <a:pPr>
              <a:buClr>
                <a:srgbClr val="632523"/>
              </a:buClr>
              <a:buFont typeface="Wingdings" panose="05000000000000000000" pitchFamily="2" charset="2"/>
              <a:buChar char="v"/>
              <a:defRPr/>
            </a:pPr>
            <a:endParaRPr lang="el-GR" sz="2100" b="1" dirty="0">
              <a:cs typeface="Calibri" pitchFamily="34" charset="0"/>
            </a:endParaRPr>
          </a:p>
          <a:p>
            <a:pPr>
              <a:buClr>
                <a:srgbClr val="632523"/>
              </a:buClr>
              <a:buFont typeface="Wingdings" panose="05000000000000000000" pitchFamily="2" charset="2"/>
              <a:buChar char="v"/>
              <a:defRPr/>
            </a:pPr>
            <a:r>
              <a:rPr lang="el-GR" sz="2100" b="1" dirty="0">
                <a:cs typeface="Calibri" pitchFamily="34" charset="0"/>
              </a:rPr>
              <a:t>Μπορούμε να προσθέσουμε νέα, δικά μας στοιχεία στο φόντο, ακόμα και τον εαυτό μας.</a:t>
            </a:r>
          </a:p>
          <a:p>
            <a:pPr>
              <a:buClr>
                <a:srgbClr val="632523"/>
              </a:buClr>
              <a:buFont typeface="Wingdings" panose="05000000000000000000" pitchFamily="2" charset="2"/>
              <a:buChar char="v"/>
              <a:defRPr/>
            </a:pPr>
            <a:r>
              <a:rPr lang="el-GR" sz="2100" b="1" dirty="0">
                <a:cs typeface="Calibri" pitchFamily="34" charset="0"/>
              </a:rPr>
              <a:t>Μπορούμε ακόμα να διαφοροποιήσουμε τα πρόσωπα και τα αντικείμενα του έργου.</a:t>
            </a:r>
            <a:endParaRPr lang="en-GB" sz="2100" b="1" dirty="0">
              <a:cs typeface="Calibri" pitchFamily="34" charset="0"/>
            </a:endParaRPr>
          </a:p>
          <a:p>
            <a:pPr>
              <a:buClr>
                <a:srgbClr val="632523"/>
              </a:buClr>
              <a:buFont typeface="Wingdings" pitchFamily="2" charset="2"/>
              <a:buChar char="Ø"/>
              <a:defRPr/>
            </a:pPr>
            <a:endParaRPr lang="en-GB" sz="2100" dirty="0">
              <a:cs typeface="Calibri" pitchFamily="34" charset="0"/>
            </a:endParaRPr>
          </a:p>
          <a:p>
            <a:pPr marL="0" indent="0">
              <a:buNone/>
            </a:pPr>
            <a:r>
              <a:rPr lang="el-GR" sz="2100" b="1" dirty="0">
                <a:solidFill>
                  <a:srgbClr val="7030A0"/>
                </a:solidFill>
              </a:rPr>
              <a:t>ΠΡΟΒΛΗΜΑΤΙΣΜΟΣ</a:t>
            </a:r>
          </a:p>
          <a:p>
            <a:pPr marL="0" indent="0">
              <a:buNone/>
            </a:pPr>
            <a:r>
              <a:rPr lang="el-GR" sz="2100" b="1" dirty="0">
                <a:solidFill>
                  <a:srgbClr val="D18805"/>
                </a:solidFill>
              </a:rPr>
              <a:t> </a:t>
            </a:r>
            <a:r>
              <a:rPr lang="el-GR" sz="2100" b="1" dirty="0">
                <a:solidFill>
                  <a:srgbClr val="532B6B"/>
                </a:solidFill>
              </a:rPr>
              <a:t>Τι παρατηρούμε</a:t>
            </a:r>
            <a:r>
              <a:rPr lang="en-GB" sz="2100" b="1" dirty="0">
                <a:solidFill>
                  <a:srgbClr val="532B6B"/>
                </a:solidFill>
              </a:rPr>
              <a:t>;</a:t>
            </a:r>
            <a:r>
              <a:rPr lang="el-GR" sz="2100" b="1" dirty="0">
                <a:solidFill>
                  <a:srgbClr val="532B6B"/>
                </a:solidFill>
              </a:rPr>
              <a:t> </a:t>
            </a:r>
            <a:r>
              <a:rPr lang="en-US" sz="2100" b="1" dirty="0">
                <a:solidFill>
                  <a:srgbClr val="532B6B"/>
                </a:solidFill>
              </a:rPr>
              <a:t>T</a:t>
            </a:r>
            <a:r>
              <a:rPr lang="el-GR" sz="2100" b="1" dirty="0">
                <a:solidFill>
                  <a:srgbClr val="532B6B"/>
                </a:solidFill>
              </a:rPr>
              <a:t>ο έργο έχει αλλάξει</a:t>
            </a:r>
            <a:r>
              <a:rPr lang="en-GB" sz="2100" b="1" dirty="0">
                <a:solidFill>
                  <a:srgbClr val="532B6B"/>
                </a:solidFill>
              </a:rPr>
              <a:t>;</a:t>
            </a:r>
          </a:p>
          <a:p>
            <a:pPr marL="0" indent="0">
              <a:buNone/>
            </a:pPr>
            <a:r>
              <a:rPr lang="el-GR" sz="2100" b="1" dirty="0">
                <a:solidFill>
                  <a:srgbClr val="532B6B"/>
                </a:solidFill>
              </a:rPr>
              <a:t>Δημιουργήθηκε ένα νέο έργο. Μπορείτε να αφηγηθείτε τη</a:t>
            </a:r>
            <a:r>
              <a:rPr lang="en-GB" sz="2100" b="1" dirty="0">
                <a:solidFill>
                  <a:srgbClr val="532B6B"/>
                </a:solidFill>
              </a:rPr>
              <a:t> </a:t>
            </a:r>
            <a:r>
              <a:rPr lang="el-GR" sz="2100" b="1" dirty="0">
                <a:solidFill>
                  <a:srgbClr val="532B6B"/>
                </a:solidFill>
              </a:rPr>
              <a:t>νέα ιστορία</a:t>
            </a:r>
            <a:r>
              <a:rPr lang="en-GB" sz="2100" b="1" dirty="0">
                <a:solidFill>
                  <a:srgbClr val="532B6B"/>
                </a:solidFill>
              </a:rPr>
              <a:t>;</a:t>
            </a:r>
          </a:p>
          <a:p>
            <a:pPr marL="0" indent="0">
              <a:buNone/>
            </a:pPr>
            <a:r>
              <a:rPr lang="el-GR" sz="2100" b="1" dirty="0">
                <a:solidFill>
                  <a:schemeClr val="tx1"/>
                </a:solidFill>
              </a:rPr>
              <a:t>Θα χαρούμε πολύ να δούμε τα έργα σας και να μάθουμε για τις ιστορίες τους. Μπορείτε να μας στείλετε φωτογραφίες από τα έργα</a:t>
            </a:r>
            <a:r>
              <a:rPr lang="en-GB" sz="2100" b="1" dirty="0">
                <a:solidFill>
                  <a:schemeClr val="tx1"/>
                </a:solidFill>
              </a:rPr>
              <a:t> </a:t>
            </a:r>
            <a:r>
              <a:rPr lang="el-GR" sz="2100" b="1" dirty="0">
                <a:solidFill>
                  <a:schemeClr val="tx1"/>
                </a:solidFill>
              </a:rPr>
              <a:t>σας στο ηλεκτρονικό ταχυδρομείο </a:t>
            </a:r>
            <a:r>
              <a:rPr lang="en-GB" sz="2100" b="1" dirty="0">
                <a:solidFill>
                  <a:schemeClr val="tx1"/>
                </a:solidFill>
                <a:hlinkClick r:id="rId2"/>
              </a:rPr>
              <a:t>eikastika@schools.ac.cy</a:t>
            </a:r>
            <a:endParaRPr lang="en-GB" sz="2100" b="1" dirty="0">
              <a:solidFill>
                <a:schemeClr val="tx1"/>
              </a:solidFill>
            </a:endParaRPr>
          </a:p>
          <a:p>
            <a:pPr marL="0" indent="0">
              <a:buNone/>
            </a:pPr>
            <a:endParaRPr lang="el-GR" dirty="0"/>
          </a:p>
          <a:p>
            <a:pPr marL="0" indent="0">
              <a:buNone/>
            </a:pPr>
            <a:endParaRPr lang="el-GR" dirty="0"/>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59793" y="-1624"/>
            <a:ext cx="1695436" cy="848424"/>
          </a:xfrm>
          <a:prstGeom prst="rect">
            <a:avLst/>
          </a:prstGeom>
          <a:noFill/>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582728">
            <a:off x="11048477" y="1527587"/>
            <a:ext cx="1200469" cy="1178567"/>
          </a:xfrm>
          <a:prstGeom prst="rect">
            <a:avLst/>
          </a:prstGeom>
        </p:spPr>
      </p:pic>
      <p:sp>
        <p:nvSpPr>
          <p:cNvPr id="11" name="Cloud Callout 10"/>
          <p:cNvSpPr/>
          <p:nvPr/>
        </p:nvSpPr>
        <p:spPr>
          <a:xfrm>
            <a:off x="7094713" y="3914673"/>
            <a:ext cx="1704053" cy="466869"/>
          </a:xfrm>
          <a:prstGeom prst="cloudCallout">
            <a:avLst>
              <a:gd name="adj1" fmla="val -31291"/>
              <a:gd name="adj2" fmla="val 68453"/>
            </a:avLst>
          </a:prstGeom>
          <a:solidFill>
            <a:srgbClr val="CC66FF"/>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pic>
        <p:nvPicPr>
          <p:cNvPr id="5" name="Content Placeholder 4"/>
          <p:cNvPicPr>
            <a:picLocks noGrp="1" noChangeAspect="1"/>
          </p:cNvPicPr>
          <p:nvPr>
            <p:ph sz="half" idx="2"/>
          </p:nvPr>
        </p:nvPicPr>
        <p:blipFill>
          <a:blip r:embed="rId5" cstate="print">
            <a:extLst>
              <a:ext uri="{28A0092B-C50C-407E-A947-70E740481C1C}">
                <a14:useLocalDpi xmlns:a14="http://schemas.microsoft.com/office/drawing/2010/main"/>
              </a:ext>
            </a:extLst>
          </a:blip>
          <a:stretch>
            <a:fillRect/>
          </a:stretch>
        </p:blipFill>
        <p:spPr>
          <a:xfrm>
            <a:off x="0" y="0"/>
            <a:ext cx="4748359" cy="6858000"/>
          </a:xfrm>
        </p:spPr>
      </p:pic>
    </p:spTree>
    <p:extLst>
      <p:ext uri="{BB962C8B-B14F-4D97-AF65-F5344CB8AC3E}">
        <p14:creationId xmlns:p14="http://schemas.microsoft.com/office/powerpoint/2010/main" val="292848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0848" y="1"/>
            <a:ext cx="7631151" cy="1284656"/>
          </a:xfrm>
        </p:spPr>
        <p:txBody>
          <a:bodyPr/>
          <a:lstStyle/>
          <a:p>
            <a:r>
              <a:rPr lang="el-GR" dirty="0">
                <a:solidFill>
                  <a:srgbClr val="002060"/>
                </a:solidFill>
              </a:rPr>
              <a:t>Παρατηρούμε το έργο</a:t>
            </a:r>
            <a:endParaRPr lang="en-GB" dirty="0">
              <a:solidFill>
                <a:srgbClr val="002060"/>
              </a:solidFill>
            </a:endParaRPr>
          </a:p>
        </p:txBody>
      </p:sp>
      <p:pic>
        <p:nvPicPr>
          <p:cNvPr id="5" name="Content Placeholder 4"/>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3818" y="8362"/>
            <a:ext cx="4560849" cy="6841275"/>
          </a:xfrm>
        </p:spPr>
      </p:pic>
      <p:sp>
        <p:nvSpPr>
          <p:cNvPr id="7" name="Content Placeholder 6"/>
          <p:cNvSpPr>
            <a:spLocks noGrp="1"/>
          </p:cNvSpPr>
          <p:nvPr>
            <p:ph sz="half" idx="2"/>
          </p:nvPr>
        </p:nvSpPr>
        <p:spPr>
          <a:xfrm>
            <a:off x="4574398" y="1284657"/>
            <a:ext cx="7617601" cy="4584225"/>
          </a:xfrm>
        </p:spPr>
        <p:txBody>
          <a:bodyPr/>
          <a:lstStyle/>
          <a:p>
            <a:pPr>
              <a:buFont typeface="Wingdings" panose="05000000000000000000" pitchFamily="2" charset="2"/>
              <a:buChar char="v"/>
            </a:pPr>
            <a:r>
              <a:rPr lang="el-GR" sz="1900" b="1" dirty="0"/>
              <a:t>Το έργο αυτό είναι τρισδιάστατο, είναι ένα </a:t>
            </a:r>
          </a:p>
          <a:p>
            <a:pPr>
              <a:buFont typeface="Wingdings" panose="05000000000000000000" pitchFamily="2" charset="2"/>
              <a:buChar char="v"/>
            </a:pPr>
            <a:r>
              <a:rPr lang="el-GR" sz="1900" b="1" dirty="0"/>
              <a:t>Είναι κατασκευασμένο από ένα υλικό, με το οποίο είναι χτισμένα κάποια σπίτια και σχολεία, όπως από</a:t>
            </a:r>
          </a:p>
          <a:p>
            <a:pPr>
              <a:buFont typeface="Wingdings" panose="05000000000000000000" pitchFamily="2" charset="2"/>
              <a:buChar char="v"/>
            </a:pPr>
            <a:r>
              <a:rPr lang="el-GR" sz="1900" b="1" dirty="0"/>
              <a:t> Τι αναπαριστά το έργο αυτό</a:t>
            </a:r>
            <a:r>
              <a:rPr lang="en-GB" sz="1900" b="1" dirty="0"/>
              <a:t>;</a:t>
            </a:r>
          </a:p>
          <a:p>
            <a:pPr marL="0" indent="0">
              <a:buNone/>
            </a:pPr>
            <a:r>
              <a:rPr lang="el-GR" sz="1900" b="1" dirty="0"/>
              <a:t>Πριν απαντήσουμε, παρατηρούμε προσεκτικά </a:t>
            </a:r>
          </a:p>
          <a:p>
            <a:pPr marL="0" indent="0">
              <a:buNone/>
            </a:pPr>
            <a:r>
              <a:rPr lang="el-GR" sz="1900" b="1" dirty="0"/>
              <a:t> τη φωτογραφία με ένα μέρος του έργου.</a:t>
            </a:r>
            <a:endParaRPr lang="en-GB" sz="1900" b="1" dirty="0"/>
          </a:p>
          <a:p>
            <a:pPr>
              <a:buFont typeface="Wingdings" panose="05000000000000000000" pitchFamily="2" charset="2"/>
              <a:buChar char="v"/>
            </a:pPr>
            <a:r>
              <a:rPr lang="el-GR" sz="1900" b="1" dirty="0"/>
              <a:t>Ποιοι ή ποιες θα μπορούσαν να είναι αυτά </a:t>
            </a:r>
          </a:p>
          <a:p>
            <a:pPr marL="0" indent="0">
              <a:buNone/>
            </a:pPr>
            <a:r>
              <a:rPr lang="el-GR" sz="1900" b="1" dirty="0"/>
              <a:t>τα πρόσωπα</a:t>
            </a:r>
            <a:r>
              <a:rPr lang="en-GB" sz="1900" b="1" dirty="0"/>
              <a:t>;</a:t>
            </a:r>
          </a:p>
          <a:p>
            <a:pPr>
              <a:buFont typeface="Wingdings" panose="05000000000000000000" pitchFamily="2" charset="2"/>
              <a:buChar char="v"/>
            </a:pPr>
            <a:endParaRPr lang="el-GR" dirty="0"/>
          </a:p>
          <a:p>
            <a:pPr marL="0" indent="0">
              <a:buNone/>
            </a:pPr>
            <a:endParaRPr lang="el-GR" dirty="0"/>
          </a:p>
          <a:p>
            <a:pPr marL="0" indent="0">
              <a:buNone/>
            </a:pPr>
            <a:endParaRPr lang="el-GR" dirty="0"/>
          </a:p>
          <a:p>
            <a:pPr marL="0" indent="0">
              <a:buNone/>
            </a:pPr>
            <a:endParaRPr lang="el-GR" dirty="0"/>
          </a:p>
          <a:p>
            <a:pPr marL="0" indent="0">
              <a:buNone/>
            </a:pPr>
            <a:endParaRPr lang="el-GR"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79772" y="64873"/>
            <a:ext cx="1205332" cy="951082"/>
          </a:xfrm>
          <a:prstGeom prst="rect">
            <a:avLst/>
          </a:prstGeom>
        </p:spPr>
      </p:pic>
      <p:sp>
        <p:nvSpPr>
          <p:cNvPr id="9" name="Rectangle 8"/>
          <p:cNvSpPr/>
          <p:nvPr/>
        </p:nvSpPr>
        <p:spPr>
          <a:xfrm>
            <a:off x="4557031" y="6233532"/>
            <a:ext cx="7634969" cy="6161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sz="1900" dirty="0"/>
              <a:t>Κύπρος </a:t>
            </a:r>
            <a:r>
              <a:rPr lang="el-GR" sz="1900" dirty="0" err="1"/>
              <a:t>Περδίος</a:t>
            </a:r>
            <a:r>
              <a:rPr lang="el-GR" sz="1900" dirty="0"/>
              <a:t>(1942), </a:t>
            </a:r>
            <a:r>
              <a:rPr lang="el-GR" sz="1900" i="1" dirty="0"/>
              <a:t>Μητέρα και παιδί,</a:t>
            </a:r>
            <a:r>
              <a:rPr lang="el-GR" sz="1900" dirty="0"/>
              <a:t>πέτρα,1989,58</a:t>
            </a:r>
            <a:r>
              <a:rPr lang="en-GB" sz="1900" dirty="0"/>
              <a:t>x25x28</a:t>
            </a:r>
            <a:r>
              <a:rPr lang="el-GR" sz="1900" dirty="0"/>
              <a:t> εκ.</a:t>
            </a:r>
            <a:endParaRPr lang="en-GB" sz="1900" dirty="0"/>
          </a:p>
        </p:txBody>
      </p:sp>
      <p:sp>
        <p:nvSpPr>
          <p:cNvPr id="10" name="Rectangle 9"/>
          <p:cNvSpPr/>
          <p:nvPr/>
        </p:nvSpPr>
        <p:spPr>
          <a:xfrm>
            <a:off x="4508757" y="4501157"/>
            <a:ext cx="2823209" cy="369332"/>
          </a:xfrm>
          <a:prstGeom prst="rect">
            <a:avLst/>
          </a:prstGeom>
        </p:spPr>
        <p:txBody>
          <a:bodyPr wrap="none">
            <a:spAutoFit/>
          </a:bodyPr>
          <a:lstStyle/>
          <a:p>
            <a:r>
              <a:rPr lang="el-GR" b="1" dirty="0">
                <a:solidFill>
                  <a:srgbClr val="E3293B"/>
                </a:solidFill>
              </a:rPr>
              <a:t>ΜΑΘΑΙΝΟΥΜΕ ΠΕΡΙΣΣΟΤΕΡΑ</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2337" y="4022971"/>
            <a:ext cx="614289" cy="830604"/>
          </a:xfrm>
          <a:prstGeom prst="rect">
            <a:avLst/>
          </a:prstGeom>
        </p:spPr>
      </p:pic>
      <p:sp>
        <p:nvSpPr>
          <p:cNvPr id="12" name="Rectangle 11"/>
          <p:cNvSpPr/>
          <p:nvPr/>
        </p:nvSpPr>
        <p:spPr>
          <a:xfrm>
            <a:off x="4612468" y="4762635"/>
            <a:ext cx="7579531" cy="2040365"/>
          </a:xfrm>
          <a:prstGeom prst="rect">
            <a:avLst/>
          </a:prstGeom>
        </p:spPr>
        <p:txBody>
          <a:bodyPr wrap="square">
            <a:spAutoFit/>
          </a:bodyPr>
          <a:lstStyle/>
          <a:p>
            <a:r>
              <a:rPr lang="el-GR" b="1" dirty="0"/>
              <a:t>Στα μουσεία και στις πινακοθήκες δίπλα από κάθε έργο υπάρχει μία λεζάντα που μας δίνει πληροφορίες για τον/την καλλιτέχνη, τον τίτλο του έργου, τα υλικά που χρησιμοποιήθηκαν, τη χρονολογία δημιουργίας του έργου και τις διαστάσεις του.  </a:t>
            </a:r>
          </a:p>
          <a:p>
            <a:r>
              <a:rPr lang="el-GR" b="1" dirty="0"/>
              <a:t>                       </a:t>
            </a:r>
          </a:p>
          <a:p>
            <a:r>
              <a:rPr lang="el-GR" b="1" dirty="0"/>
              <a:t>Περισσότερα για τον καλλιτέχνη του έργου</a:t>
            </a:r>
          </a:p>
          <a:p>
            <a:r>
              <a:rPr lang="el-GR" b="1" dirty="0"/>
              <a:t>                              </a:t>
            </a:r>
          </a:p>
          <a:p>
            <a:r>
              <a:rPr lang="el-GR" dirty="0"/>
              <a:t>                                                                             </a:t>
            </a:r>
            <a:endParaRPr lang="en-GB" dirty="0"/>
          </a:p>
        </p:txBody>
      </p:sp>
      <p:pic>
        <p:nvPicPr>
          <p:cNvPr id="13" name="Picture 12">
            <a:hlinkClick r:id="rId5" action="ppaction://hlinksldjump">
              <a:snd r:embed="rId6" name="chimes.wav"/>
            </a:hlinkClick>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72618" y="5493540"/>
            <a:ext cx="847049" cy="789167"/>
          </a:xfrm>
          <a:prstGeom prst="rect">
            <a:avLst/>
          </a:prstGeom>
        </p:spPr>
      </p:pic>
      <p:sp>
        <p:nvSpPr>
          <p:cNvPr id="14" name="Rectangle 13"/>
          <p:cNvSpPr/>
          <p:nvPr/>
        </p:nvSpPr>
        <p:spPr>
          <a:xfrm>
            <a:off x="9216762" y="1290434"/>
            <a:ext cx="1080234" cy="3268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2800" b="1" dirty="0" err="1"/>
              <a:t>Γλ</a:t>
            </a:r>
            <a:r>
              <a:rPr lang="el-GR" sz="2800" b="1" dirty="0"/>
              <a:t>---ό</a:t>
            </a:r>
            <a:endParaRPr lang="en-GB" sz="2800" b="1" dirty="0"/>
          </a:p>
        </p:txBody>
      </p:sp>
      <p:sp>
        <p:nvSpPr>
          <p:cNvPr id="15" name="Rectangle 14"/>
          <p:cNvSpPr/>
          <p:nvPr/>
        </p:nvSpPr>
        <p:spPr>
          <a:xfrm>
            <a:off x="7877999" y="1949339"/>
            <a:ext cx="1092819" cy="3602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2800" dirty="0"/>
              <a:t>π----α</a:t>
            </a:r>
            <a:endParaRPr lang="en-GB" sz="2800" dirty="0"/>
          </a:p>
        </p:txBody>
      </p:sp>
      <p:pic>
        <p:nvPicPr>
          <p:cNvPr id="16" name="Picture 1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216762" y="2461067"/>
            <a:ext cx="2902905" cy="2226597"/>
          </a:xfrm>
          <a:prstGeom prst="rect">
            <a:avLst/>
          </a:prstGeom>
        </p:spPr>
      </p:pic>
    </p:spTree>
    <p:extLst>
      <p:ext uri="{BB962C8B-B14F-4D97-AF65-F5344CB8AC3E}">
        <p14:creationId xmlns:p14="http://schemas.microsoft.com/office/powerpoint/2010/main" val="364582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0848" y="1"/>
            <a:ext cx="7631151" cy="1386624"/>
          </a:xfrm>
        </p:spPr>
        <p:txBody>
          <a:bodyPr/>
          <a:lstStyle/>
          <a:p>
            <a:r>
              <a:rPr lang="el-GR" dirty="0">
                <a:solidFill>
                  <a:srgbClr val="002060"/>
                </a:solidFill>
              </a:rPr>
              <a:t>Παρατηρούμε το έργο</a:t>
            </a:r>
            <a:endParaRPr lang="en-GB" dirty="0">
              <a:solidFill>
                <a:srgbClr val="002060"/>
              </a:solidFill>
            </a:endParaRPr>
          </a:p>
        </p:txBody>
      </p:sp>
      <p:pic>
        <p:nvPicPr>
          <p:cNvPr id="5" name="Content Placeholder 4"/>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4518" y="-19514"/>
            <a:ext cx="4585008" cy="6877514"/>
          </a:xfrm>
        </p:spPr>
      </p:pic>
      <p:sp>
        <p:nvSpPr>
          <p:cNvPr id="7" name="Content Placeholder 6"/>
          <p:cNvSpPr>
            <a:spLocks noGrp="1"/>
          </p:cNvSpPr>
          <p:nvPr>
            <p:ph sz="half" idx="2"/>
          </p:nvPr>
        </p:nvSpPr>
        <p:spPr>
          <a:xfrm>
            <a:off x="4616352" y="1131947"/>
            <a:ext cx="7558820" cy="5530182"/>
          </a:xfrm>
        </p:spPr>
        <p:txBody>
          <a:bodyPr>
            <a:normAutofit fontScale="25000" lnSpcReduction="20000"/>
          </a:bodyPr>
          <a:lstStyle/>
          <a:p>
            <a:pPr>
              <a:buFont typeface="Wingdings" panose="05000000000000000000" pitchFamily="2" charset="2"/>
              <a:buChar char="v"/>
            </a:pPr>
            <a:r>
              <a:rPr lang="el-GR" sz="7200" b="1" dirty="0">
                <a:cs typeface="Calibri" pitchFamily="34" charset="0"/>
              </a:rPr>
              <a:t>Ποιο σχήμα είναι κρυμμένο στο έργο</a:t>
            </a:r>
            <a:r>
              <a:rPr lang="en-GB" sz="7200" b="1" dirty="0">
                <a:cs typeface="Calibri" pitchFamily="34" charset="0"/>
              </a:rPr>
              <a:t>;</a:t>
            </a:r>
            <a:endParaRPr lang="el-GR" sz="7200" b="1" dirty="0">
              <a:cs typeface="Calibri" pitchFamily="34" charset="0"/>
            </a:endParaRPr>
          </a:p>
          <a:p>
            <a:pPr>
              <a:buFont typeface="Wingdings" panose="05000000000000000000" pitchFamily="2" charset="2"/>
              <a:buChar char="v"/>
            </a:pPr>
            <a:r>
              <a:rPr lang="el-GR" sz="7200" b="1" dirty="0">
                <a:cs typeface="Calibri" pitchFamily="34" charset="0"/>
              </a:rPr>
              <a:t>Πώς θα το χαρακτηρίζατε</a:t>
            </a:r>
            <a:r>
              <a:rPr lang="en-GB" sz="7200" b="1" dirty="0">
                <a:cs typeface="Calibri" pitchFamily="34" charset="0"/>
              </a:rPr>
              <a:t>;</a:t>
            </a:r>
            <a:endParaRPr lang="el-GR" sz="7200" b="1" dirty="0">
              <a:cs typeface="Calibri" pitchFamily="34" charset="0"/>
            </a:endParaRPr>
          </a:p>
          <a:p>
            <a:pPr marL="0" indent="0">
              <a:buNone/>
            </a:pPr>
            <a:r>
              <a:rPr lang="el-GR" sz="7200" b="1" dirty="0">
                <a:solidFill>
                  <a:srgbClr val="3A9933"/>
                </a:solidFill>
                <a:cs typeface="Calibri" pitchFamily="34" charset="0"/>
              </a:rPr>
              <a:t>Είναι ένα «κλειστό» σχήμα, …………………………..</a:t>
            </a:r>
          </a:p>
          <a:p>
            <a:pPr marL="0" indent="0">
              <a:buNone/>
            </a:pPr>
            <a:endParaRPr lang="el-GR" sz="7200" b="1" dirty="0">
              <a:cs typeface="Calibri" pitchFamily="34" charset="0"/>
            </a:endParaRPr>
          </a:p>
          <a:p>
            <a:pPr marL="0" indent="0">
              <a:buNone/>
            </a:pPr>
            <a:r>
              <a:rPr lang="el-GR" sz="7200" b="1" dirty="0">
                <a:cs typeface="Calibri" pitchFamily="34" charset="0"/>
              </a:rPr>
              <a:t>Δίνουμε και άλλους χαρακτηρισμούς</a:t>
            </a:r>
            <a:r>
              <a:rPr lang="en-GB" sz="7200" b="1" dirty="0">
                <a:cs typeface="Calibri" pitchFamily="34" charset="0"/>
              </a:rPr>
              <a:t>:</a:t>
            </a:r>
            <a:endParaRPr lang="el-GR" sz="7200" b="1" dirty="0">
              <a:cs typeface="Calibri" pitchFamily="34" charset="0"/>
            </a:endParaRPr>
          </a:p>
          <a:p>
            <a:pPr>
              <a:buFont typeface="Wingdings" panose="05000000000000000000" pitchFamily="2" charset="2"/>
              <a:buChar char="v"/>
            </a:pPr>
            <a:endParaRPr lang="el-GR" sz="3200" b="1" dirty="0">
              <a:cs typeface="Calibri" pitchFamily="34" charset="0"/>
            </a:endParaRPr>
          </a:p>
          <a:p>
            <a:pPr>
              <a:buFont typeface="Wingdings" panose="05000000000000000000" pitchFamily="2" charset="2"/>
              <a:buChar char="v"/>
            </a:pPr>
            <a:r>
              <a:rPr lang="el-GR" sz="7200" b="1" dirty="0">
                <a:cs typeface="Calibri" pitchFamily="34" charset="0"/>
              </a:rPr>
              <a:t>Δημιουργούμε με το σώμα μας και άλλα τέτοια σχήματα.</a:t>
            </a:r>
          </a:p>
          <a:p>
            <a:pPr marL="0" indent="0">
              <a:buNone/>
            </a:pPr>
            <a:endParaRPr lang="en-GB" sz="7200" b="1" dirty="0">
              <a:cs typeface="Calibri" pitchFamily="34" charset="0"/>
            </a:endParaRPr>
          </a:p>
          <a:p>
            <a:pPr>
              <a:buFont typeface="Wingdings" panose="05000000000000000000" pitchFamily="2" charset="2"/>
              <a:buChar char="v"/>
            </a:pPr>
            <a:endParaRPr lang="el-GR" sz="7200" b="1" dirty="0">
              <a:cs typeface="Calibri" pitchFamily="34" charset="0"/>
            </a:endParaRPr>
          </a:p>
          <a:p>
            <a:pPr marL="0" indent="0">
              <a:buNone/>
            </a:pPr>
            <a:endParaRPr lang="el-GR" sz="7200" b="1" dirty="0">
              <a:cs typeface="Calibri" pitchFamily="34" charset="0"/>
            </a:endParaRPr>
          </a:p>
          <a:p>
            <a:pPr marL="0" indent="0">
              <a:buNone/>
            </a:pPr>
            <a:endParaRPr lang="en-GB" sz="7200" b="1" dirty="0">
              <a:cs typeface="Calibri" pitchFamily="34" charset="0"/>
            </a:endParaRPr>
          </a:p>
          <a:p>
            <a:pPr>
              <a:buFont typeface="Wingdings" panose="05000000000000000000" pitchFamily="2" charset="2"/>
              <a:buChar char="v"/>
            </a:pPr>
            <a:endParaRPr lang="el-GR" sz="4000" b="1" dirty="0">
              <a:cs typeface="Arial" panose="020B0604020202020204" pitchFamily="34" charset="0"/>
            </a:endParaRPr>
          </a:p>
          <a:p>
            <a:pPr>
              <a:buFont typeface="Wingdings" panose="05000000000000000000" pitchFamily="2" charset="2"/>
              <a:buChar char="v"/>
            </a:pPr>
            <a:r>
              <a:rPr lang="el-GR" sz="7200" b="1" dirty="0">
                <a:cs typeface="Arial" panose="020B0604020202020204" pitchFamily="34" charset="0"/>
              </a:rPr>
              <a:t>Δημιουργούμε με το σώμα μας «κλειστά» σχήματα όταν νιώθουμε</a:t>
            </a:r>
            <a:r>
              <a:rPr lang="en-GB" sz="7200" b="1" dirty="0">
                <a:cs typeface="Arial" panose="020B0604020202020204" pitchFamily="34" charset="0"/>
              </a:rPr>
              <a:t>:</a:t>
            </a:r>
            <a:endParaRPr lang="el-GR" sz="7200" b="1" dirty="0">
              <a:cs typeface="Arial" panose="020B0604020202020204" pitchFamily="34" charset="0"/>
            </a:endParaRPr>
          </a:p>
          <a:p>
            <a:pPr>
              <a:buFont typeface="Wingdings" panose="05000000000000000000" pitchFamily="2" charset="2"/>
              <a:buChar char="v"/>
            </a:pPr>
            <a:endParaRPr lang="el-GR" sz="7200" b="1" dirty="0"/>
          </a:p>
          <a:p>
            <a:pPr marL="0" indent="0">
              <a:buNone/>
            </a:pPr>
            <a:endParaRPr lang="en-GB" sz="7200" b="1" dirty="0"/>
          </a:p>
          <a:p>
            <a:pPr marL="0" indent="0">
              <a:buNone/>
            </a:pPr>
            <a:endParaRPr lang="el-GR" sz="7200" b="1" dirty="0"/>
          </a:p>
          <a:p>
            <a:pPr marL="0" indent="0">
              <a:buNone/>
            </a:pPr>
            <a:r>
              <a:rPr lang="el-GR" sz="7200" b="1" dirty="0"/>
              <a:t>Μπορούμε να διαλέξουμε όσα συναισθήματα θέλουμε.</a:t>
            </a:r>
          </a:p>
          <a:p>
            <a:pPr marL="0" indent="0">
              <a:buNone/>
            </a:pPr>
            <a:endParaRPr lang="el-GR" sz="1900" b="1" dirty="0"/>
          </a:p>
          <a:p>
            <a:pPr marL="0" indent="0">
              <a:buNone/>
            </a:pPr>
            <a:endParaRPr lang="el-GR" dirty="0"/>
          </a:p>
          <a:p>
            <a:pPr marL="0" indent="0">
              <a:buNone/>
            </a:pPr>
            <a:endParaRPr lang="el-GR" dirty="0"/>
          </a:p>
        </p:txBody>
      </p:sp>
      <p:sp>
        <p:nvSpPr>
          <p:cNvPr id="12" name="Rectangle 11"/>
          <p:cNvSpPr/>
          <p:nvPr/>
        </p:nvSpPr>
        <p:spPr>
          <a:xfrm>
            <a:off x="4886238" y="5053989"/>
            <a:ext cx="7644017" cy="646331"/>
          </a:xfrm>
          <a:prstGeom prst="rect">
            <a:avLst/>
          </a:prstGeom>
        </p:spPr>
        <p:txBody>
          <a:bodyPr wrap="square">
            <a:spAutoFit/>
          </a:bodyPr>
          <a:lstStyle/>
          <a:p>
            <a:endParaRPr lang="el-GR" b="1" dirty="0"/>
          </a:p>
          <a:p>
            <a:endParaRPr lang="en-GB" dirty="0"/>
          </a:p>
        </p:txBody>
      </p:sp>
      <p:sp>
        <p:nvSpPr>
          <p:cNvPr id="4" name="Can 3"/>
          <p:cNvSpPr/>
          <p:nvPr/>
        </p:nvSpPr>
        <p:spPr>
          <a:xfrm>
            <a:off x="568712" y="434898"/>
            <a:ext cx="3111190" cy="6043961"/>
          </a:xfrm>
          <a:prstGeom prst="ca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86893" y="226207"/>
            <a:ext cx="1205332" cy="951082"/>
          </a:xfrm>
          <a:prstGeom prst="rect">
            <a:avLst/>
          </a:prstGeom>
        </p:spPr>
      </p:pic>
      <p:sp>
        <p:nvSpPr>
          <p:cNvPr id="24" name="Rectangle 23"/>
          <p:cNvSpPr/>
          <p:nvPr/>
        </p:nvSpPr>
        <p:spPr>
          <a:xfrm>
            <a:off x="6192698" y="5959587"/>
            <a:ext cx="1237156" cy="416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Πόνο</a:t>
            </a:r>
            <a:endParaRPr lang="en-GB" b="1" dirty="0">
              <a:solidFill>
                <a:srgbClr val="002060"/>
              </a:solidFill>
            </a:endParaRPr>
          </a:p>
        </p:txBody>
      </p:sp>
      <p:sp>
        <p:nvSpPr>
          <p:cNvPr id="25" name="Rectangle 24"/>
          <p:cNvSpPr/>
          <p:nvPr/>
        </p:nvSpPr>
        <p:spPr>
          <a:xfrm>
            <a:off x="9102260" y="5446661"/>
            <a:ext cx="1269867" cy="475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Φόβο</a:t>
            </a:r>
            <a:endParaRPr lang="en-GB" b="1" dirty="0">
              <a:solidFill>
                <a:srgbClr val="002060"/>
              </a:solidFill>
            </a:endParaRPr>
          </a:p>
        </p:txBody>
      </p:sp>
      <p:sp>
        <p:nvSpPr>
          <p:cNvPr id="26" name="Rectangle 25"/>
          <p:cNvSpPr/>
          <p:nvPr/>
        </p:nvSpPr>
        <p:spPr>
          <a:xfrm>
            <a:off x="10020716" y="5957258"/>
            <a:ext cx="1368843" cy="4215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Λύπη</a:t>
            </a:r>
            <a:endParaRPr lang="en-GB" b="1" dirty="0">
              <a:solidFill>
                <a:srgbClr val="002060"/>
              </a:solidFill>
            </a:endParaRPr>
          </a:p>
        </p:txBody>
      </p:sp>
      <p:sp>
        <p:nvSpPr>
          <p:cNvPr id="27" name="Rectangle 26"/>
          <p:cNvSpPr/>
          <p:nvPr/>
        </p:nvSpPr>
        <p:spPr>
          <a:xfrm>
            <a:off x="7666219" y="5912960"/>
            <a:ext cx="1368843" cy="45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Χαρά</a:t>
            </a:r>
            <a:endParaRPr lang="en-US" b="1" dirty="0">
              <a:solidFill>
                <a:srgbClr val="002060"/>
              </a:solidFill>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26742" y="3412549"/>
            <a:ext cx="2191380" cy="1419527"/>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46756" y="3419243"/>
            <a:ext cx="1566004" cy="1284994"/>
          </a:xfrm>
          <a:prstGeom prst="rect">
            <a:avLst/>
          </a:prstGeom>
        </p:spPr>
      </p:pic>
      <p:sp>
        <p:nvSpPr>
          <p:cNvPr id="14" name="Rectangle 13"/>
          <p:cNvSpPr/>
          <p:nvPr/>
        </p:nvSpPr>
        <p:spPr>
          <a:xfrm>
            <a:off x="4702623" y="5963300"/>
            <a:ext cx="1205071" cy="458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Αγωνία</a:t>
            </a:r>
            <a:endParaRPr lang="en-GB" b="1" dirty="0">
              <a:solidFill>
                <a:srgbClr val="002060"/>
              </a:solidFill>
            </a:endParaRPr>
          </a:p>
        </p:txBody>
      </p:sp>
      <p:sp>
        <p:nvSpPr>
          <p:cNvPr id="15" name="Rectangle 14"/>
          <p:cNvSpPr/>
          <p:nvPr/>
        </p:nvSpPr>
        <p:spPr>
          <a:xfrm>
            <a:off x="10627332" y="5382621"/>
            <a:ext cx="1564667" cy="435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Ενθουσιασμό</a:t>
            </a:r>
            <a:endParaRPr lang="en-GB" b="1" dirty="0">
              <a:solidFill>
                <a:srgbClr val="002060"/>
              </a:solidFill>
            </a:endParaRPr>
          </a:p>
        </p:txBody>
      </p:sp>
      <p:sp>
        <p:nvSpPr>
          <p:cNvPr id="16" name="Rectangle 15"/>
          <p:cNvSpPr/>
          <p:nvPr/>
        </p:nvSpPr>
        <p:spPr>
          <a:xfrm>
            <a:off x="7365556" y="5371867"/>
            <a:ext cx="1391487" cy="442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Ανασφάλεια</a:t>
            </a:r>
            <a:endParaRPr lang="en-GB" b="1" dirty="0">
              <a:solidFill>
                <a:srgbClr val="002060"/>
              </a:solidFill>
            </a:endParaRPr>
          </a:p>
        </p:txBody>
      </p:sp>
      <p:sp>
        <p:nvSpPr>
          <p:cNvPr id="17" name="Rectangle 16"/>
          <p:cNvSpPr/>
          <p:nvPr/>
        </p:nvSpPr>
        <p:spPr>
          <a:xfrm>
            <a:off x="4680668" y="5422738"/>
            <a:ext cx="1024023" cy="45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Στοργή</a:t>
            </a:r>
            <a:endParaRPr lang="en-GB" b="1" dirty="0">
              <a:solidFill>
                <a:srgbClr val="002060"/>
              </a:solidFill>
            </a:endParaRPr>
          </a:p>
        </p:txBody>
      </p:sp>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74053" y="3010971"/>
            <a:ext cx="650030" cy="650030"/>
          </a:xfrm>
          <a:prstGeom prst="rect">
            <a:avLst/>
          </a:prstGeom>
        </p:spPr>
      </p:pic>
      <p:sp>
        <p:nvSpPr>
          <p:cNvPr id="22" name="Rectangle 21"/>
          <p:cNvSpPr/>
          <p:nvPr/>
        </p:nvSpPr>
        <p:spPr>
          <a:xfrm>
            <a:off x="5939024" y="5414218"/>
            <a:ext cx="1205071" cy="458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θυμό</a:t>
            </a:r>
            <a:endParaRPr lang="en-GB" b="1" dirty="0">
              <a:solidFill>
                <a:srgbClr val="002060"/>
              </a:solidFill>
            </a:endParaRPr>
          </a:p>
        </p:txBody>
      </p:sp>
      <p:pic>
        <p:nvPicPr>
          <p:cNvPr id="8" name="Picture 7"/>
          <p:cNvPicPr>
            <a:picLocks noChangeAspect="1"/>
          </p:cNvPicPr>
          <p:nvPr/>
        </p:nvPicPr>
        <p:blipFill rotWithShape="1">
          <a:blip r:embed="rId7" cstate="screen">
            <a:extLst>
              <a:ext uri="{28A0092B-C50C-407E-A947-70E740481C1C}">
                <a14:useLocalDpi xmlns:a14="http://schemas.microsoft.com/office/drawing/2010/main"/>
              </a:ext>
            </a:extLst>
          </a:blip>
          <a:srcRect r="-942"/>
          <a:stretch/>
        </p:blipFill>
        <p:spPr>
          <a:xfrm>
            <a:off x="4702623" y="3340799"/>
            <a:ext cx="1226619" cy="1458856"/>
          </a:xfrm>
          <a:prstGeom prst="rect">
            <a:avLst/>
          </a:prstGeom>
        </p:spPr>
      </p:pic>
      <p:sp>
        <p:nvSpPr>
          <p:cNvPr id="29" name="Rectangle 28"/>
          <p:cNvSpPr/>
          <p:nvPr/>
        </p:nvSpPr>
        <p:spPr>
          <a:xfrm>
            <a:off x="8290427" y="2280170"/>
            <a:ext cx="1727695" cy="4501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002060"/>
              </a:solidFill>
            </a:endParaRPr>
          </a:p>
        </p:txBody>
      </p:sp>
      <p:sp>
        <p:nvSpPr>
          <p:cNvPr id="31" name="Rectangle 30"/>
          <p:cNvSpPr/>
          <p:nvPr/>
        </p:nvSpPr>
        <p:spPr>
          <a:xfrm>
            <a:off x="10192086" y="2297825"/>
            <a:ext cx="1727695" cy="4501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002060"/>
              </a:solidFill>
            </a:endParaRPr>
          </a:p>
        </p:txBody>
      </p:sp>
    </p:spTree>
    <p:extLst>
      <p:ext uri="{BB962C8B-B14F-4D97-AF65-F5344CB8AC3E}">
        <p14:creationId xmlns:p14="http://schemas.microsoft.com/office/powerpoint/2010/main" val="173209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0848" y="1"/>
            <a:ext cx="7631151" cy="1284656"/>
          </a:xfrm>
        </p:spPr>
        <p:txBody>
          <a:bodyPr/>
          <a:lstStyle/>
          <a:p>
            <a:r>
              <a:rPr lang="el-GR" dirty="0">
                <a:solidFill>
                  <a:srgbClr val="002060"/>
                </a:solidFill>
              </a:rPr>
              <a:t>Αναπαριστούμε το έργο</a:t>
            </a:r>
            <a:endParaRPr lang="en-GB" dirty="0">
              <a:solidFill>
                <a:srgbClr val="002060"/>
              </a:solidFill>
            </a:endParaRPr>
          </a:p>
        </p:txBody>
      </p:sp>
      <p:pic>
        <p:nvPicPr>
          <p:cNvPr id="5" name="Content Placeholder 4"/>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7359" y="16725"/>
            <a:ext cx="4560849" cy="6841275"/>
          </a:xfrm>
        </p:spPr>
      </p:pic>
      <p:sp>
        <p:nvSpPr>
          <p:cNvPr id="7" name="Content Placeholder 6"/>
          <p:cNvSpPr>
            <a:spLocks noGrp="1"/>
          </p:cNvSpPr>
          <p:nvPr>
            <p:ph sz="half" idx="2"/>
          </p:nvPr>
        </p:nvSpPr>
        <p:spPr>
          <a:xfrm>
            <a:off x="4574398" y="1386625"/>
            <a:ext cx="7545269" cy="5872819"/>
          </a:xfrm>
        </p:spPr>
        <p:txBody>
          <a:bodyPr>
            <a:normAutofit/>
          </a:bodyPr>
          <a:lstStyle/>
          <a:p>
            <a:pPr>
              <a:buFont typeface="Wingdings" panose="05000000000000000000" pitchFamily="2" charset="2"/>
              <a:buChar char="v"/>
            </a:pPr>
            <a:r>
              <a:rPr lang="el-GR" sz="2100" b="1" dirty="0">
                <a:cs typeface="Calibri" pitchFamily="34" charset="0"/>
              </a:rPr>
              <a:t>Διαλέγουμε ένα από τα πρόσωπα του έργου και προσπαθούμε να το μιμηθούμε με το σώμα μας.</a:t>
            </a:r>
            <a:r>
              <a:rPr lang="el-GR" sz="2100" b="1" dirty="0"/>
              <a:t> </a:t>
            </a:r>
          </a:p>
          <a:p>
            <a:pPr marL="0" indent="0">
              <a:buNone/>
            </a:pPr>
            <a:r>
              <a:rPr lang="el-GR" sz="2100" b="1" dirty="0"/>
              <a:t>Πριν  το μιμηθούμε, το παρατηρούμε προσεκτικά. </a:t>
            </a:r>
          </a:p>
          <a:p>
            <a:pPr>
              <a:buFont typeface="Wingdings" panose="05000000000000000000" pitchFamily="2" charset="2"/>
              <a:buChar char="v"/>
            </a:pPr>
            <a:r>
              <a:rPr lang="el-GR" sz="2100" b="1" dirty="0"/>
              <a:t>Πώς άραγε νιώθει το πρόσωπο αυτό</a:t>
            </a:r>
            <a:r>
              <a:rPr lang="en-GB" sz="2100" b="1" dirty="0"/>
              <a:t>;</a:t>
            </a:r>
            <a:r>
              <a:rPr lang="el-GR" sz="2100" b="1" dirty="0"/>
              <a:t> </a:t>
            </a:r>
          </a:p>
          <a:p>
            <a:pPr marL="0" indent="0">
              <a:buNone/>
            </a:pPr>
            <a:r>
              <a:rPr lang="el-GR" sz="2100" b="1" dirty="0"/>
              <a:t>Δείχνουμε με την έκφραση του προσώπου μας το συναίσθημα αυτό.</a:t>
            </a:r>
          </a:p>
          <a:p>
            <a:pPr marL="0" indent="0">
              <a:buNone/>
            </a:pPr>
            <a:r>
              <a:rPr lang="el-GR" sz="2000" b="1" dirty="0">
                <a:solidFill>
                  <a:srgbClr val="7030A0"/>
                </a:solidFill>
                <a:latin typeface="Calibri Light (Body)"/>
              </a:rPr>
              <a:t>ΠΡΟΒΛΗΜΑΤΙΣΜΟΣ</a:t>
            </a:r>
          </a:p>
          <a:p>
            <a:pPr marL="0" indent="0">
              <a:buNone/>
            </a:pPr>
            <a:r>
              <a:rPr lang="el-GR" sz="2000" b="1" dirty="0">
                <a:solidFill>
                  <a:srgbClr val="532B6B"/>
                </a:solidFill>
                <a:latin typeface="Calibri Light (Body)"/>
              </a:rPr>
              <a:t>Το κεφάλι του ενός προσώπου είναι </a:t>
            </a:r>
          </a:p>
          <a:p>
            <a:pPr marL="0" indent="0">
              <a:buNone/>
            </a:pPr>
            <a:r>
              <a:rPr lang="el-GR" sz="2000" b="1" dirty="0">
                <a:solidFill>
                  <a:srgbClr val="532B6B"/>
                </a:solidFill>
                <a:latin typeface="Calibri Light (Body)"/>
              </a:rPr>
              <a:t>σκυφτό. Γιατί νομίζετε</a:t>
            </a:r>
            <a:r>
              <a:rPr lang="en-GB" sz="2000" b="1" dirty="0">
                <a:solidFill>
                  <a:srgbClr val="532B6B"/>
                </a:solidFill>
                <a:latin typeface="Calibri Light (Body)"/>
              </a:rPr>
              <a:t>;</a:t>
            </a:r>
            <a:r>
              <a:rPr lang="el-GR" sz="2000" b="1" dirty="0">
                <a:solidFill>
                  <a:srgbClr val="532B6B"/>
                </a:solidFill>
                <a:latin typeface="Calibri Light (Body)"/>
              </a:rPr>
              <a:t>Τι προσπαθεί </a:t>
            </a:r>
          </a:p>
          <a:p>
            <a:pPr marL="0" indent="0">
              <a:buNone/>
            </a:pPr>
            <a:r>
              <a:rPr lang="el-GR" sz="2000" b="1" dirty="0">
                <a:solidFill>
                  <a:srgbClr val="532B6B"/>
                </a:solidFill>
                <a:latin typeface="Calibri Light (Body)"/>
              </a:rPr>
              <a:t>να κάνει</a:t>
            </a:r>
            <a:r>
              <a:rPr lang="en-GB" sz="2000" b="1" dirty="0">
                <a:solidFill>
                  <a:srgbClr val="532B6B"/>
                </a:solidFill>
                <a:latin typeface="Calibri Light (Body)"/>
              </a:rPr>
              <a:t>;</a:t>
            </a:r>
            <a:endParaRPr lang="el-GR" sz="2000" b="1" dirty="0">
              <a:solidFill>
                <a:srgbClr val="532B6B"/>
              </a:solidFill>
              <a:latin typeface="Calibri Light (Body)"/>
            </a:endParaRPr>
          </a:p>
          <a:p>
            <a:pPr marL="0" indent="0">
              <a:buNone/>
            </a:pPr>
            <a:endParaRPr lang="en-GB" sz="1000" b="1" dirty="0">
              <a:solidFill>
                <a:srgbClr val="E3293B"/>
              </a:solidFill>
              <a:latin typeface="Calibri Light (Body)"/>
            </a:endParaRPr>
          </a:p>
          <a:p>
            <a:pPr marL="0" indent="0">
              <a:buNone/>
            </a:pPr>
            <a:r>
              <a:rPr lang="en-GB" sz="2100" b="1" dirty="0">
                <a:solidFill>
                  <a:srgbClr val="E3293B"/>
                </a:solidFill>
                <a:latin typeface="Calibri Light (Body)"/>
              </a:rPr>
              <a:t>M</a:t>
            </a:r>
            <a:r>
              <a:rPr lang="el-GR" sz="2100" b="1" dirty="0">
                <a:solidFill>
                  <a:srgbClr val="E3293B"/>
                </a:solidFill>
                <a:latin typeface="Calibri Light (Body)"/>
              </a:rPr>
              <a:t>ΑΘΑΙΝΟΥΜΕ ΠΕΡΙΣΣΟΤΕΡΑ</a:t>
            </a:r>
            <a:endParaRPr lang="en-GB" sz="2100" b="1" dirty="0">
              <a:solidFill>
                <a:srgbClr val="E3293B"/>
              </a:solidFill>
              <a:latin typeface="Calibri Light (Body)"/>
            </a:endParaRPr>
          </a:p>
          <a:p>
            <a:pPr marL="0" indent="0">
              <a:buNone/>
            </a:pPr>
            <a:r>
              <a:rPr lang="el-GR" sz="1900" b="1" dirty="0">
                <a:solidFill>
                  <a:schemeClr val="tx1"/>
                </a:solidFill>
                <a:latin typeface="Calibri Light (Body)"/>
              </a:rPr>
              <a:t>Συγκρίνουμε το έργο αυτό με ένα άλλο έργο της Πινακοθήκης</a:t>
            </a:r>
          </a:p>
          <a:p>
            <a:pPr marL="0" indent="0">
              <a:buNone/>
            </a:pPr>
            <a:endParaRPr lang="el-GR" dirty="0"/>
          </a:p>
          <a:p>
            <a:pPr marL="0" indent="0">
              <a:buNone/>
            </a:pPr>
            <a:endParaRPr lang="el-GR" dirty="0"/>
          </a:p>
          <a:p>
            <a:pPr marL="0" indent="0">
              <a:buNone/>
            </a:pPr>
            <a:endParaRPr lang="el-GR" dirty="0"/>
          </a:p>
          <a:p>
            <a:pPr marL="0" indent="0">
              <a:buNone/>
            </a:pPr>
            <a:endParaRPr lang="el-GR" dirty="0"/>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49569" y="3355614"/>
            <a:ext cx="2719244" cy="1998583"/>
          </a:xfrm>
          <a:prstGeom prst="rect">
            <a:avLst/>
          </a:prstGeom>
        </p:spPr>
      </p:pic>
      <p:pic>
        <p:nvPicPr>
          <p:cNvPr id="4" name="Picture 3"/>
          <p:cNvPicPr>
            <a:picLocks noChangeAspect="1"/>
          </p:cNvPicPr>
          <p:nvPr/>
        </p:nvPicPr>
        <p:blipFill>
          <a:blip r:embed="rId4" cstate="print"/>
          <a:stretch>
            <a:fillRect/>
          </a:stretch>
        </p:blipFill>
        <p:spPr>
          <a:xfrm>
            <a:off x="11020140" y="170388"/>
            <a:ext cx="1042506" cy="1042506"/>
          </a:xfrm>
          <a:prstGeom prst="rect">
            <a:avLst/>
          </a:prstGeom>
        </p:spPr>
      </p:pic>
      <p:sp>
        <p:nvSpPr>
          <p:cNvPr id="18" name="Frame 17">
            <a:hlinkClick r:id="rId5" action="ppaction://hlinksldjump">
              <a:snd r:embed="rId6" name="chimes.wav"/>
            </a:hlinkClick>
          </p:cNvPr>
          <p:cNvSpPr/>
          <p:nvPr/>
        </p:nvSpPr>
        <p:spPr>
          <a:xfrm>
            <a:off x="11180768" y="6231563"/>
            <a:ext cx="375918" cy="35872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02451" y="4893283"/>
            <a:ext cx="614289" cy="830604"/>
          </a:xfrm>
          <a:prstGeom prst="rect">
            <a:avLst/>
          </a:prstGeom>
        </p:spPr>
      </p:pic>
    </p:spTree>
    <p:extLst>
      <p:ext uri="{BB962C8B-B14F-4D97-AF65-F5344CB8AC3E}">
        <p14:creationId xmlns:p14="http://schemas.microsoft.com/office/powerpoint/2010/main" val="304313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878" y="-339049"/>
            <a:ext cx="7132319" cy="1442857"/>
          </a:xfrm>
        </p:spPr>
        <p:txBody>
          <a:bodyPr/>
          <a:lstStyle/>
          <a:p>
            <a:r>
              <a:rPr lang="el-GR" dirty="0">
                <a:solidFill>
                  <a:srgbClr val="002060"/>
                </a:solidFill>
              </a:rPr>
              <a:t>          Δημιουργούμε</a:t>
            </a:r>
            <a:endParaRPr lang="en-GB" dirty="0">
              <a:solidFill>
                <a:srgbClr val="002060"/>
              </a:solidFill>
            </a:endParaRPr>
          </a:p>
        </p:txBody>
      </p:sp>
      <p:sp>
        <p:nvSpPr>
          <p:cNvPr id="6" name="Content Placeholder 5"/>
          <p:cNvSpPr>
            <a:spLocks noGrp="1"/>
          </p:cNvSpPr>
          <p:nvPr>
            <p:ph sz="quarter" idx="4"/>
          </p:nvPr>
        </p:nvSpPr>
        <p:spPr>
          <a:xfrm>
            <a:off x="4587950" y="1066050"/>
            <a:ext cx="7604050" cy="6011201"/>
          </a:xfrm>
        </p:spPr>
        <p:txBody>
          <a:bodyPr>
            <a:normAutofit fontScale="85000" lnSpcReduction="20000"/>
          </a:bodyPr>
          <a:lstStyle/>
          <a:p>
            <a:pPr>
              <a:buClr>
                <a:srgbClr val="632523"/>
              </a:buClr>
              <a:buFont typeface="Wingdings" panose="05000000000000000000" pitchFamily="2" charset="2"/>
              <a:buChar char="v"/>
              <a:defRPr/>
            </a:pPr>
            <a:r>
              <a:rPr lang="el-GR" sz="2200" b="1" dirty="0">
                <a:cs typeface="Calibri" pitchFamily="34" charset="0"/>
              </a:rPr>
              <a:t>Παρατηρούμε ξανά το έργο.</a:t>
            </a:r>
            <a:endParaRPr lang="en-GB" sz="2200" b="1" dirty="0">
              <a:cs typeface="Calibri" pitchFamily="34" charset="0"/>
            </a:endParaRPr>
          </a:p>
          <a:p>
            <a:pPr marL="0" indent="0">
              <a:buClr>
                <a:srgbClr val="632523"/>
              </a:buClr>
              <a:buNone/>
              <a:defRPr/>
            </a:pPr>
            <a:endParaRPr lang="en-GB" sz="2200" b="1" dirty="0">
              <a:cs typeface="Calibri" pitchFamily="34" charset="0"/>
            </a:endParaRPr>
          </a:p>
          <a:p>
            <a:pPr>
              <a:buClr>
                <a:srgbClr val="632523"/>
              </a:buClr>
              <a:buFont typeface="Wingdings" panose="05000000000000000000" pitchFamily="2" charset="2"/>
              <a:buChar char="v"/>
              <a:defRPr/>
            </a:pPr>
            <a:r>
              <a:rPr lang="el-GR" sz="2200" b="1" dirty="0">
                <a:cs typeface="Calibri" pitchFamily="34" charset="0"/>
              </a:rPr>
              <a:t>Μπορούμε να διηγηθούμε μία ιστορία με τα πρόσωπα αυτά</a:t>
            </a:r>
            <a:r>
              <a:rPr lang="en-GB" sz="2200" b="1" dirty="0">
                <a:cs typeface="Calibri" pitchFamily="34" charset="0"/>
              </a:rPr>
              <a:t>;</a:t>
            </a:r>
            <a:r>
              <a:rPr lang="el-GR" sz="2200" b="1" dirty="0">
                <a:cs typeface="Calibri" pitchFamily="34" charset="0"/>
              </a:rPr>
              <a:t> </a:t>
            </a:r>
          </a:p>
          <a:p>
            <a:pPr marL="265113" indent="-88900">
              <a:buClr>
                <a:srgbClr val="632523"/>
              </a:buClr>
              <a:buNone/>
              <a:defRPr/>
            </a:pPr>
            <a:r>
              <a:rPr lang="el-GR" sz="2200" b="1" dirty="0">
                <a:cs typeface="Calibri" pitchFamily="34" charset="0"/>
              </a:rPr>
              <a:t>Ας φανταστούμε</a:t>
            </a:r>
            <a:r>
              <a:rPr lang="en-GB" sz="2200" b="1" dirty="0">
                <a:cs typeface="Calibri" pitchFamily="34" charset="0"/>
              </a:rPr>
              <a:t>:</a:t>
            </a:r>
          </a:p>
          <a:p>
            <a:pPr>
              <a:buClr>
                <a:srgbClr val="632523"/>
              </a:buClr>
              <a:buFont typeface="Wingdings" panose="05000000000000000000" pitchFamily="2" charset="2"/>
              <a:buChar char="§"/>
              <a:defRPr/>
            </a:pPr>
            <a:r>
              <a:rPr lang="el-GR" sz="2200" b="1" dirty="0">
                <a:cs typeface="Calibri" pitchFamily="34" charset="0"/>
              </a:rPr>
              <a:t>Πού θα μπορούσαν να βρίσκονται τα πρόσωπα του έργου</a:t>
            </a:r>
            <a:r>
              <a:rPr lang="en-GB" sz="2200" b="1" dirty="0">
                <a:cs typeface="Calibri" pitchFamily="34" charset="0"/>
              </a:rPr>
              <a:t>; </a:t>
            </a:r>
          </a:p>
          <a:p>
            <a:pPr>
              <a:buClr>
                <a:srgbClr val="632523"/>
              </a:buClr>
              <a:buFont typeface="Wingdings" panose="05000000000000000000" pitchFamily="2" charset="2"/>
              <a:buChar char="§"/>
              <a:defRPr/>
            </a:pPr>
            <a:r>
              <a:rPr lang="el-GR" sz="2200" b="1" dirty="0">
                <a:cs typeface="Calibri" pitchFamily="34" charset="0"/>
              </a:rPr>
              <a:t>Τι συμβαίνει γύρω τους</a:t>
            </a:r>
            <a:r>
              <a:rPr lang="en-GB" sz="2200" b="1" dirty="0">
                <a:cs typeface="Calibri" pitchFamily="34" charset="0"/>
              </a:rPr>
              <a:t>; </a:t>
            </a:r>
          </a:p>
          <a:p>
            <a:pPr>
              <a:buClr>
                <a:srgbClr val="632523"/>
              </a:buClr>
              <a:buFont typeface="Wingdings" panose="05000000000000000000" pitchFamily="2" charset="2"/>
              <a:buChar char="§"/>
              <a:defRPr/>
            </a:pPr>
            <a:r>
              <a:rPr lang="el-GR" sz="2200" b="1" dirty="0">
                <a:cs typeface="Calibri" pitchFamily="34" charset="0"/>
              </a:rPr>
              <a:t>Σε ποια χρονική στιγμή</a:t>
            </a:r>
            <a:r>
              <a:rPr lang="en-GB" sz="2200" b="1" dirty="0">
                <a:cs typeface="Calibri" pitchFamily="34" charset="0"/>
              </a:rPr>
              <a:t>;</a:t>
            </a:r>
          </a:p>
          <a:p>
            <a:pPr>
              <a:buClr>
                <a:srgbClr val="632523"/>
              </a:buClr>
              <a:buFont typeface="Wingdings" panose="05000000000000000000" pitchFamily="2" charset="2"/>
              <a:buChar char="§"/>
              <a:defRPr/>
            </a:pPr>
            <a:r>
              <a:rPr lang="el-GR" sz="2200" b="1" dirty="0">
                <a:cs typeface="Calibri" pitchFamily="34" charset="0"/>
              </a:rPr>
              <a:t>Υπάρχουν και άλλα πρόσωπα</a:t>
            </a:r>
            <a:r>
              <a:rPr lang="en-GB" sz="2200" b="1" dirty="0">
                <a:cs typeface="Calibri" pitchFamily="34" charset="0"/>
              </a:rPr>
              <a:t>;</a:t>
            </a:r>
            <a:r>
              <a:rPr lang="el-GR" sz="2200" b="1" dirty="0">
                <a:cs typeface="Calibri" pitchFamily="34" charset="0"/>
              </a:rPr>
              <a:t> Αν ναι, ποια</a:t>
            </a:r>
            <a:r>
              <a:rPr lang="en-GB" sz="2200" b="1" dirty="0">
                <a:cs typeface="Calibri" pitchFamily="34" charset="0"/>
              </a:rPr>
              <a:t>;</a:t>
            </a:r>
            <a:endParaRPr lang="el-GR" sz="2200" b="1" dirty="0">
              <a:cs typeface="Calibri" pitchFamily="34" charset="0"/>
            </a:endParaRPr>
          </a:p>
          <a:p>
            <a:pPr marL="0" indent="0">
              <a:buClr>
                <a:srgbClr val="632523"/>
              </a:buClr>
              <a:buNone/>
              <a:defRPr/>
            </a:pPr>
            <a:endParaRPr lang="en-GB" sz="1200" b="1" dirty="0">
              <a:cs typeface="Calibri" pitchFamily="34" charset="0"/>
            </a:endParaRPr>
          </a:p>
          <a:p>
            <a:pPr>
              <a:buClr>
                <a:srgbClr val="632523"/>
              </a:buClr>
              <a:buFont typeface="Wingdings" panose="05000000000000000000" pitchFamily="2" charset="2"/>
              <a:buChar char="v"/>
              <a:defRPr/>
            </a:pPr>
            <a:r>
              <a:rPr lang="el-GR" sz="2200" b="1" dirty="0">
                <a:cs typeface="Calibri" pitchFamily="34" charset="0"/>
              </a:rPr>
              <a:t>Ζωγραφίζουμε τα πρόσωπα του έργου σε ένα κομμάτι χαρτί και προσθέτουμε στο φόντο νέα δικά μας στοιχεία, αντικείμενα, πρόσωπα ακόμα και τον εαυτό μας.</a:t>
            </a:r>
          </a:p>
          <a:p>
            <a:pPr marL="0" indent="0">
              <a:buClr>
                <a:srgbClr val="632523"/>
              </a:buClr>
              <a:buNone/>
              <a:defRPr/>
            </a:pPr>
            <a:endParaRPr lang="en-GB" sz="1600" dirty="0">
              <a:cs typeface="Calibri" pitchFamily="34" charset="0"/>
            </a:endParaRPr>
          </a:p>
          <a:p>
            <a:pPr marL="0" indent="0">
              <a:buNone/>
            </a:pPr>
            <a:r>
              <a:rPr lang="el-GR" sz="2100" b="1" dirty="0">
                <a:solidFill>
                  <a:srgbClr val="7030A0"/>
                </a:solidFill>
              </a:rPr>
              <a:t>ΠΡΟΒΛΗΜΑΤΙΣΜΟΣ</a:t>
            </a:r>
          </a:p>
          <a:p>
            <a:pPr marL="0" indent="0">
              <a:buNone/>
            </a:pPr>
            <a:r>
              <a:rPr lang="el-GR" sz="2100" b="1" dirty="0">
                <a:solidFill>
                  <a:srgbClr val="D18805"/>
                </a:solidFill>
              </a:rPr>
              <a:t> </a:t>
            </a:r>
            <a:r>
              <a:rPr lang="el-GR" sz="2100" b="1" dirty="0">
                <a:solidFill>
                  <a:srgbClr val="532B6B"/>
                </a:solidFill>
              </a:rPr>
              <a:t>Τι παρατηρούμε</a:t>
            </a:r>
            <a:r>
              <a:rPr lang="en-GB" sz="2100" b="1" dirty="0">
                <a:solidFill>
                  <a:srgbClr val="532B6B"/>
                </a:solidFill>
              </a:rPr>
              <a:t>;</a:t>
            </a:r>
            <a:r>
              <a:rPr lang="el-GR" sz="2100" b="1" dirty="0">
                <a:solidFill>
                  <a:srgbClr val="532B6B"/>
                </a:solidFill>
              </a:rPr>
              <a:t> </a:t>
            </a:r>
            <a:r>
              <a:rPr lang="en-US" sz="2100" b="1" dirty="0">
                <a:solidFill>
                  <a:srgbClr val="532B6B"/>
                </a:solidFill>
              </a:rPr>
              <a:t>T</a:t>
            </a:r>
            <a:r>
              <a:rPr lang="el-GR" sz="2100" b="1" dirty="0">
                <a:solidFill>
                  <a:srgbClr val="532B6B"/>
                </a:solidFill>
              </a:rPr>
              <a:t>ο έργο έχει αλλάξει</a:t>
            </a:r>
            <a:r>
              <a:rPr lang="en-GB" sz="2100" b="1" dirty="0">
                <a:solidFill>
                  <a:srgbClr val="532B6B"/>
                </a:solidFill>
              </a:rPr>
              <a:t>;</a:t>
            </a:r>
          </a:p>
          <a:p>
            <a:pPr marL="0" indent="0">
              <a:buNone/>
            </a:pPr>
            <a:r>
              <a:rPr lang="el-GR" sz="2100" b="1" dirty="0">
                <a:solidFill>
                  <a:srgbClr val="532B6B"/>
                </a:solidFill>
              </a:rPr>
              <a:t>Δημιουργήθηκε  ένα νέο έργο, μια νέα εικαστική ιστορία.</a:t>
            </a:r>
            <a:endParaRPr lang="en-GB" sz="2100" b="1" dirty="0">
              <a:solidFill>
                <a:srgbClr val="532B6B"/>
              </a:solidFill>
            </a:endParaRPr>
          </a:p>
          <a:p>
            <a:pPr marL="0" indent="0">
              <a:buNone/>
            </a:pPr>
            <a:r>
              <a:rPr lang="el-GR" sz="2100" b="1" dirty="0">
                <a:solidFill>
                  <a:schemeClr val="tx1"/>
                </a:solidFill>
              </a:rPr>
              <a:t>Θα χαρούμε πολύ να δούμε τα έργα σας και να μάθουμε για τις ιστορίες τους. Μπορείτε να μας στείλετε φωτογραφίες από τα έργα</a:t>
            </a:r>
            <a:r>
              <a:rPr lang="en-GB" sz="2100" b="1" dirty="0">
                <a:solidFill>
                  <a:schemeClr val="tx1"/>
                </a:solidFill>
              </a:rPr>
              <a:t> </a:t>
            </a:r>
            <a:r>
              <a:rPr lang="el-GR" sz="2100" b="1" dirty="0">
                <a:solidFill>
                  <a:schemeClr val="tx1"/>
                </a:solidFill>
              </a:rPr>
              <a:t>σας στο ηλεκτρονικό ταχυδρομείο </a:t>
            </a:r>
            <a:r>
              <a:rPr lang="en-GB" sz="2100" b="1" dirty="0">
                <a:solidFill>
                  <a:schemeClr val="tx1"/>
                </a:solidFill>
                <a:hlinkClick r:id="rId2"/>
              </a:rPr>
              <a:t>eikastika@schools.ac.cy</a:t>
            </a:r>
            <a:endParaRPr lang="en-GB" sz="2100" b="1" dirty="0">
              <a:solidFill>
                <a:schemeClr val="tx1"/>
              </a:solidFill>
            </a:endParaRPr>
          </a:p>
          <a:p>
            <a:pPr marL="0" indent="0">
              <a:buNone/>
            </a:pPr>
            <a:endParaRPr lang="el-GR" dirty="0"/>
          </a:p>
          <a:p>
            <a:pPr marL="0" indent="0">
              <a:buNone/>
            </a:pPr>
            <a:endParaRPr lang="el-GR" dirty="0"/>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59793" y="-1624"/>
            <a:ext cx="1695436" cy="848424"/>
          </a:xfrm>
          <a:prstGeom prst="rect">
            <a:avLst/>
          </a:prstGeom>
          <a:noFill/>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00645">
            <a:off x="10722617" y="3089921"/>
            <a:ext cx="1200469" cy="1178567"/>
          </a:xfrm>
          <a:prstGeom prst="rect">
            <a:avLst/>
          </a:prstGeom>
        </p:spPr>
      </p:pic>
      <p:sp>
        <p:nvSpPr>
          <p:cNvPr id="11" name="Cloud Callout 10"/>
          <p:cNvSpPr/>
          <p:nvPr/>
        </p:nvSpPr>
        <p:spPr>
          <a:xfrm>
            <a:off x="6737185" y="4761422"/>
            <a:ext cx="1704053" cy="466869"/>
          </a:xfrm>
          <a:prstGeom prst="cloudCallout">
            <a:avLst>
              <a:gd name="adj1" fmla="val -31291"/>
              <a:gd name="adj2" fmla="val 68453"/>
            </a:avLst>
          </a:prstGeom>
          <a:solidFill>
            <a:srgbClr val="CC66FF"/>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pic>
        <p:nvPicPr>
          <p:cNvPr id="7" name="Content Placeholder 6"/>
          <p:cNvPicPr>
            <a:picLocks noGrp="1" noChangeAspect="1"/>
          </p:cNvPicPr>
          <p:nvPr>
            <p:ph sz="half" idx="2"/>
          </p:nvPr>
        </p:nvPicPr>
        <p:blipFill>
          <a:blip r:embed="rId5" cstate="screen">
            <a:extLst>
              <a:ext uri="{28A0092B-C50C-407E-A947-70E740481C1C}">
                <a14:useLocalDpi xmlns:a14="http://schemas.microsoft.com/office/drawing/2010/main"/>
              </a:ext>
            </a:extLst>
          </a:blip>
          <a:stretch>
            <a:fillRect/>
          </a:stretch>
        </p:blipFill>
        <p:spPr>
          <a:xfrm>
            <a:off x="-1" y="-23928"/>
            <a:ext cx="4587951" cy="6881927"/>
          </a:xfr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50087" y="860147"/>
            <a:ext cx="670950" cy="529421"/>
          </a:xfrm>
          <a:prstGeom prst="rect">
            <a:avLst/>
          </a:prstGeom>
        </p:spPr>
      </p:pic>
    </p:spTree>
    <p:extLst>
      <p:ext uri="{BB962C8B-B14F-4D97-AF65-F5344CB8AC3E}">
        <p14:creationId xmlns:p14="http://schemas.microsoft.com/office/powerpoint/2010/main" val="144394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0848" y="1"/>
            <a:ext cx="7631151" cy="1284656"/>
          </a:xfrm>
        </p:spPr>
        <p:txBody>
          <a:bodyPr/>
          <a:lstStyle/>
          <a:p>
            <a:r>
              <a:rPr lang="el-GR" dirty="0">
                <a:solidFill>
                  <a:srgbClr val="002060"/>
                </a:solidFill>
              </a:rPr>
              <a:t>Παρατηρούμε το έργο</a:t>
            </a:r>
            <a:endParaRPr lang="en-GB" dirty="0">
              <a:solidFill>
                <a:srgbClr val="002060"/>
              </a:solidFill>
            </a:endParaRPr>
          </a:p>
        </p:txBody>
      </p:sp>
      <p:sp>
        <p:nvSpPr>
          <p:cNvPr id="7" name="Content Placeholder 6"/>
          <p:cNvSpPr>
            <a:spLocks noGrp="1"/>
          </p:cNvSpPr>
          <p:nvPr>
            <p:ph sz="half" idx="2"/>
          </p:nvPr>
        </p:nvSpPr>
        <p:spPr>
          <a:xfrm>
            <a:off x="4526096" y="1225305"/>
            <a:ext cx="7593571" cy="4836785"/>
          </a:xfrm>
        </p:spPr>
        <p:txBody>
          <a:bodyPr/>
          <a:lstStyle/>
          <a:p>
            <a:pPr>
              <a:buFont typeface="Wingdings" panose="05000000000000000000" pitchFamily="2" charset="2"/>
              <a:buChar char="v"/>
            </a:pPr>
            <a:r>
              <a:rPr lang="el-GR" sz="1900" b="1" dirty="0"/>
              <a:t>Το έργο αυτό είναι τρισδιάστατο, είναι ένα</a:t>
            </a:r>
          </a:p>
          <a:p>
            <a:pPr>
              <a:buFont typeface="Wingdings" panose="05000000000000000000" pitchFamily="2" charset="2"/>
              <a:buChar char="v"/>
            </a:pPr>
            <a:endParaRPr lang="el-GR" sz="1900" b="1" dirty="0"/>
          </a:p>
          <a:p>
            <a:pPr>
              <a:buFont typeface="Wingdings" panose="05000000000000000000" pitchFamily="2" charset="2"/>
              <a:buChar char="v"/>
            </a:pPr>
            <a:r>
              <a:rPr lang="el-GR" sz="1900" b="1" dirty="0"/>
              <a:t>Τι αναπαριστά το έργο αυτό</a:t>
            </a:r>
            <a:r>
              <a:rPr lang="en-GB" sz="1900" b="1" dirty="0"/>
              <a:t>;</a:t>
            </a:r>
            <a:r>
              <a:rPr lang="el-GR" sz="1900" b="1" dirty="0"/>
              <a:t> </a:t>
            </a:r>
          </a:p>
          <a:p>
            <a:pPr marL="0" indent="0">
              <a:buNone/>
            </a:pPr>
            <a:r>
              <a:rPr lang="el-GR" sz="1900" b="1" dirty="0"/>
              <a:t>Πριν απαντήσουμε, παρατηρούμε προσεκτικά </a:t>
            </a:r>
          </a:p>
          <a:p>
            <a:pPr marL="0" indent="0">
              <a:buNone/>
            </a:pPr>
            <a:r>
              <a:rPr lang="el-GR" sz="1900" b="1" dirty="0"/>
              <a:t>τις φωτογραφίες με λεπτομέρειες</a:t>
            </a:r>
            <a:r>
              <a:rPr lang="en-GB" sz="1900" b="1" dirty="0"/>
              <a:t> </a:t>
            </a:r>
            <a:r>
              <a:rPr lang="el-GR" sz="1900" b="1" dirty="0"/>
              <a:t>από το έργο.</a:t>
            </a:r>
            <a:endParaRPr lang="en-GB" sz="1900" b="1" dirty="0"/>
          </a:p>
          <a:p>
            <a:pPr marL="0" indent="0">
              <a:buNone/>
            </a:pPr>
            <a:endParaRPr lang="el-GR" sz="1900" b="1" dirty="0"/>
          </a:p>
          <a:p>
            <a:pPr>
              <a:buFont typeface="Wingdings" panose="05000000000000000000" pitchFamily="2" charset="2"/>
              <a:buChar char="v"/>
            </a:pPr>
            <a:r>
              <a:rPr lang="el-GR" sz="1900" b="1" dirty="0"/>
              <a:t>Ποιοι ή ποιες θα μπορούσαν να είναι αυτά τα πρόσωπα</a:t>
            </a:r>
            <a:r>
              <a:rPr lang="en-GB" sz="1900" b="1" dirty="0"/>
              <a:t>;</a:t>
            </a:r>
            <a:endParaRPr lang="el-GR" sz="1900" b="1" dirty="0"/>
          </a:p>
          <a:p>
            <a:pPr>
              <a:buFont typeface="Wingdings" panose="05000000000000000000" pitchFamily="2" charset="2"/>
              <a:buChar char="v"/>
            </a:pPr>
            <a:endParaRPr lang="en-GB" sz="1900" b="1" dirty="0"/>
          </a:p>
          <a:p>
            <a:pPr>
              <a:buFont typeface="Wingdings" panose="05000000000000000000" pitchFamily="2" charset="2"/>
              <a:buChar char="v"/>
            </a:pPr>
            <a:endParaRPr lang="el-GR" dirty="0"/>
          </a:p>
          <a:p>
            <a:pPr>
              <a:buFont typeface="Wingdings" panose="05000000000000000000" pitchFamily="2" charset="2"/>
              <a:buChar char="v"/>
            </a:pPr>
            <a:endParaRPr lang="en-GB" dirty="0"/>
          </a:p>
          <a:p>
            <a:pPr>
              <a:buFont typeface="Wingdings" panose="05000000000000000000" pitchFamily="2" charset="2"/>
              <a:buChar char="v"/>
            </a:pPr>
            <a:endParaRPr lang="en-GB" dirty="0"/>
          </a:p>
          <a:p>
            <a:pPr>
              <a:buFont typeface="Wingdings" panose="05000000000000000000" pitchFamily="2" charset="2"/>
              <a:buChar char="v"/>
            </a:pPr>
            <a:endParaRPr lang="el-GR" dirty="0"/>
          </a:p>
          <a:p>
            <a:pPr marL="0" indent="0">
              <a:buNone/>
            </a:pPr>
            <a:endParaRPr lang="el-GR" dirty="0"/>
          </a:p>
          <a:p>
            <a:pPr marL="0" indent="0">
              <a:buNone/>
            </a:pPr>
            <a:endParaRPr lang="el-GR" dirty="0"/>
          </a:p>
          <a:p>
            <a:pPr marL="0" indent="0">
              <a:buNone/>
            </a:pPr>
            <a:endParaRPr lang="el-GR" dirty="0"/>
          </a:p>
          <a:p>
            <a:pPr marL="0" indent="0">
              <a:buNone/>
            </a:pPr>
            <a:endParaRPr lang="el-GR"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79772" y="64873"/>
            <a:ext cx="1205332" cy="951082"/>
          </a:xfrm>
          <a:prstGeom prst="rect">
            <a:avLst/>
          </a:prstGeom>
        </p:spPr>
      </p:pic>
      <p:sp>
        <p:nvSpPr>
          <p:cNvPr id="9" name="Rectangle 8"/>
          <p:cNvSpPr/>
          <p:nvPr/>
        </p:nvSpPr>
        <p:spPr>
          <a:xfrm>
            <a:off x="-23536" y="6100254"/>
            <a:ext cx="8101821" cy="75774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sz="1900" dirty="0"/>
              <a:t>Παυλίνα Παυλίδου(1922-1993),</a:t>
            </a:r>
            <a:r>
              <a:rPr lang="el-GR" sz="1900" i="1" dirty="0"/>
              <a:t>Μητέρα και παιδί,</a:t>
            </a:r>
            <a:r>
              <a:rPr lang="el-GR" sz="1900" dirty="0"/>
              <a:t>ορείχαλκος,1967,45</a:t>
            </a:r>
            <a:r>
              <a:rPr lang="en-GB" sz="1900" dirty="0"/>
              <a:t>x</a:t>
            </a:r>
            <a:r>
              <a:rPr lang="el-GR" sz="1900" dirty="0"/>
              <a:t>57</a:t>
            </a:r>
            <a:r>
              <a:rPr lang="en-GB" sz="1900" dirty="0"/>
              <a:t>x2</a:t>
            </a:r>
            <a:r>
              <a:rPr lang="el-GR" sz="1900" dirty="0"/>
              <a:t>0 εκ.</a:t>
            </a:r>
            <a:endParaRPr lang="en-GB" sz="1900" dirty="0"/>
          </a:p>
        </p:txBody>
      </p:sp>
      <p:sp>
        <p:nvSpPr>
          <p:cNvPr id="10" name="Rectangle 9"/>
          <p:cNvSpPr/>
          <p:nvPr/>
        </p:nvSpPr>
        <p:spPr>
          <a:xfrm>
            <a:off x="4588318" y="4454089"/>
            <a:ext cx="2822560" cy="369332"/>
          </a:xfrm>
          <a:prstGeom prst="rect">
            <a:avLst/>
          </a:prstGeom>
        </p:spPr>
        <p:txBody>
          <a:bodyPr wrap="square">
            <a:spAutoFit/>
          </a:bodyPr>
          <a:lstStyle/>
          <a:p>
            <a:r>
              <a:rPr lang="el-GR" b="1" dirty="0">
                <a:solidFill>
                  <a:srgbClr val="E3293B"/>
                </a:solidFill>
              </a:rPr>
              <a:t>ΜΑΘΑΙΝΟΥΜΕ ΠΕΡΙΣΣΟΤΕΡΑ</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3997" y="3992817"/>
            <a:ext cx="614289" cy="830604"/>
          </a:xfrm>
          <a:prstGeom prst="rect">
            <a:avLst/>
          </a:prstGeom>
        </p:spPr>
      </p:pic>
      <p:sp>
        <p:nvSpPr>
          <p:cNvPr id="12" name="Rectangle 11"/>
          <p:cNvSpPr/>
          <p:nvPr/>
        </p:nvSpPr>
        <p:spPr>
          <a:xfrm>
            <a:off x="4598144" y="4526081"/>
            <a:ext cx="7593856" cy="1831271"/>
          </a:xfrm>
          <a:prstGeom prst="rect">
            <a:avLst/>
          </a:prstGeom>
        </p:spPr>
        <p:txBody>
          <a:bodyPr wrap="square">
            <a:spAutoFit/>
          </a:bodyPr>
          <a:lstStyle/>
          <a:p>
            <a:endParaRPr lang="el-GR" b="1" dirty="0"/>
          </a:p>
          <a:p>
            <a:r>
              <a:rPr lang="el-GR" sz="1900" b="1" dirty="0"/>
              <a:t>Στα μουσεία και στις πινακοθήκες δίπλα από κάθε έργο υπάρχει μία λεζάντα που μας δίνει πληροφορίες για τον/την καλλιτέχνη, τον τίτλο του έργου, τα υλικά που χρησιμοποιήθηκαν, τη χρονολογία δημιουργίας του έργου και τις διαστάσεις του.                                                  </a:t>
            </a:r>
            <a:r>
              <a:rPr lang="el-GR" sz="1900" dirty="0"/>
              <a:t>                                                                                  </a:t>
            </a:r>
            <a:endParaRPr lang="en-GB" sz="1900" b="1" dirty="0"/>
          </a:p>
          <a:p>
            <a:r>
              <a:rPr lang="el-GR" dirty="0"/>
              <a:t>                                                            </a:t>
            </a:r>
            <a:r>
              <a:rPr lang="en-GB" dirty="0"/>
              <a:t>   </a:t>
            </a:r>
            <a:r>
              <a:rPr lang="el-GR" sz="1900" b="1" dirty="0"/>
              <a:t>Περισσότερα για την καλλιτέχνη του έργου</a:t>
            </a:r>
            <a:endParaRPr lang="en-GB" sz="1900" dirty="0"/>
          </a:p>
        </p:txBody>
      </p:sp>
      <p:pic>
        <p:nvPicPr>
          <p:cNvPr id="13" name="Picture 12">
            <a:hlinkClick r:id="rId4" action="ppaction://hlinksldjump">
              <a:snd r:embed="rId5" name="chimes.wav"/>
            </a:hlinkClick>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82438" y="6101449"/>
            <a:ext cx="847049" cy="789167"/>
          </a:xfrm>
          <a:prstGeom prst="rect">
            <a:avLst/>
          </a:prstGeom>
        </p:spPr>
      </p:pic>
      <p:sp>
        <p:nvSpPr>
          <p:cNvPr id="14" name="Rectangle 13"/>
          <p:cNvSpPr/>
          <p:nvPr/>
        </p:nvSpPr>
        <p:spPr>
          <a:xfrm>
            <a:off x="9043967" y="1194214"/>
            <a:ext cx="1080234" cy="3268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2800" b="1" dirty="0" err="1"/>
              <a:t>γλ</a:t>
            </a:r>
            <a:r>
              <a:rPr lang="el-GR" sz="2800" b="1" dirty="0"/>
              <a:t>---ό</a:t>
            </a:r>
            <a:endParaRPr lang="en-GB" sz="2800" b="1" dirty="0"/>
          </a:p>
        </p:txBody>
      </p:sp>
      <p:pic>
        <p:nvPicPr>
          <p:cNvPr id="4" name="Content Placeholder 3"/>
          <p:cNvPicPr>
            <a:picLocks noGrp="1" noChangeAspect="1"/>
          </p:cNvPicPr>
          <p:nvPr>
            <p:ph sz="half" idx="1"/>
          </p:nvPr>
        </p:nvPicPr>
        <p:blipFill>
          <a:blip r:embed="rId7" cstate="screen">
            <a:extLst>
              <a:ext uri="{28A0092B-C50C-407E-A947-70E740481C1C}">
                <a14:useLocalDpi xmlns:a14="http://schemas.microsoft.com/office/drawing/2010/main"/>
              </a:ext>
            </a:extLst>
          </a:blip>
          <a:stretch>
            <a:fillRect/>
          </a:stretch>
        </p:blipFill>
        <p:spPr>
          <a:xfrm>
            <a:off x="14015" y="0"/>
            <a:ext cx="4584129" cy="5740583"/>
          </a:xfrm>
        </p:spPr>
      </p:pic>
      <p:sp>
        <p:nvSpPr>
          <p:cNvPr id="17" name="Rectangle 16"/>
          <p:cNvSpPr/>
          <p:nvPr/>
        </p:nvSpPr>
        <p:spPr>
          <a:xfrm>
            <a:off x="14015" y="5725520"/>
            <a:ext cx="4556793" cy="336570"/>
          </a:xfrm>
          <a:prstGeom prst="rect">
            <a:avLst/>
          </a:prstGeom>
          <a:solidFill>
            <a:srgbClr val="D18805"/>
          </a:solidFill>
          <a:ln>
            <a:solidFill>
              <a:srgbClr val="D188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518802" y="2181173"/>
            <a:ext cx="1542308" cy="1604382"/>
          </a:xfrm>
          <a:prstGeom prst="rect">
            <a:avLst/>
          </a:prstGeom>
        </p:spPr>
      </p:pic>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44977" y="1720495"/>
            <a:ext cx="1265177" cy="1324534"/>
          </a:xfrm>
          <a:prstGeom prst="rect">
            <a:avLst/>
          </a:prstGeom>
        </p:spPr>
      </p:pic>
    </p:spTree>
    <p:extLst>
      <p:ext uri="{BB962C8B-B14F-4D97-AF65-F5344CB8AC3E}">
        <p14:creationId xmlns:p14="http://schemas.microsoft.com/office/powerpoint/2010/main" val="288381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0848" y="1"/>
            <a:ext cx="7631151" cy="1284656"/>
          </a:xfrm>
        </p:spPr>
        <p:txBody>
          <a:bodyPr/>
          <a:lstStyle/>
          <a:p>
            <a:r>
              <a:rPr lang="el-GR" dirty="0">
                <a:solidFill>
                  <a:srgbClr val="002060"/>
                </a:solidFill>
              </a:rPr>
              <a:t>Παρατηρούμε το έργο</a:t>
            </a:r>
            <a:endParaRPr lang="en-GB" dirty="0">
              <a:solidFill>
                <a:srgbClr val="002060"/>
              </a:solidFill>
            </a:endParaRPr>
          </a:p>
        </p:txBody>
      </p:sp>
      <p:sp>
        <p:nvSpPr>
          <p:cNvPr id="7" name="Content Placeholder 6"/>
          <p:cNvSpPr>
            <a:spLocks noGrp="1"/>
          </p:cNvSpPr>
          <p:nvPr>
            <p:ph sz="half" idx="2"/>
          </p:nvPr>
        </p:nvSpPr>
        <p:spPr>
          <a:xfrm>
            <a:off x="4598144" y="1080827"/>
            <a:ext cx="7593856" cy="5777173"/>
          </a:xfrm>
        </p:spPr>
        <p:txBody>
          <a:bodyPr>
            <a:normAutofit fontScale="77500" lnSpcReduction="20000"/>
          </a:bodyPr>
          <a:lstStyle/>
          <a:p>
            <a:pPr>
              <a:buFont typeface="Wingdings" panose="05000000000000000000" pitchFamily="2" charset="2"/>
              <a:buChar char="v"/>
            </a:pPr>
            <a:r>
              <a:rPr lang="el-GR" b="1" dirty="0">
                <a:solidFill>
                  <a:schemeClr val="tx1"/>
                </a:solidFill>
              </a:rPr>
              <a:t>Παρατηρούμε ξανά τα δύο πρόσωπα του έργου.</a:t>
            </a:r>
            <a:endParaRPr lang="en-US" b="1" dirty="0">
              <a:solidFill>
                <a:schemeClr val="tx1"/>
              </a:solidFill>
            </a:endParaRPr>
          </a:p>
          <a:p>
            <a:pPr marL="0" indent="0">
              <a:buNone/>
            </a:pPr>
            <a:r>
              <a:rPr lang="el-GR" b="1" dirty="0">
                <a:solidFill>
                  <a:schemeClr val="tx1"/>
                </a:solidFill>
              </a:rPr>
              <a:t>Τα σώματά τους μας αποκαλύπτουν ότι βρίσκονται σε κίνηση.</a:t>
            </a:r>
            <a:endParaRPr lang="en-GB" b="1" dirty="0">
              <a:solidFill>
                <a:schemeClr val="tx1"/>
              </a:solidFill>
            </a:endParaRPr>
          </a:p>
          <a:p>
            <a:pPr>
              <a:buFont typeface="Wingdings" panose="05000000000000000000" pitchFamily="2" charset="2"/>
              <a:buChar char="v"/>
            </a:pPr>
            <a:r>
              <a:rPr lang="el-GR" b="1" dirty="0">
                <a:solidFill>
                  <a:schemeClr val="tx1"/>
                </a:solidFill>
              </a:rPr>
              <a:t>Τα πρόσωπα του έργου μπορεί να </a:t>
            </a:r>
            <a:r>
              <a:rPr lang="en-GB" b="1" dirty="0">
                <a:solidFill>
                  <a:schemeClr val="tx1"/>
                </a:solidFill>
              </a:rPr>
              <a:t>:</a:t>
            </a:r>
            <a:endParaRPr lang="el-GR" b="1" dirty="0">
              <a:solidFill>
                <a:schemeClr val="tx1"/>
              </a:solidFill>
            </a:endParaRPr>
          </a:p>
          <a:p>
            <a:pPr>
              <a:buFont typeface="Wingdings" panose="05000000000000000000" pitchFamily="2" charset="2"/>
              <a:buChar char="v"/>
            </a:pPr>
            <a:endParaRPr lang="en-GB" b="1" dirty="0">
              <a:solidFill>
                <a:schemeClr val="tx1"/>
              </a:solidFill>
            </a:endParaRPr>
          </a:p>
          <a:p>
            <a:pPr>
              <a:buFont typeface="Wingdings" panose="05000000000000000000" pitchFamily="2" charset="2"/>
              <a:buChar char="v"/>
            </a:pPr>
            <a:endParaRPr lang="el-GR" b="1" dirty="0">
              <a:solidFill>
                <a:schemeClr val="tx1"/>
              </a:solidFill>
            </a:endParaRPr>
          </a:p>
          <a:p>
            <a:pPr>
              <a:buFont typeface="Wingdings" panose="05000000000000000000" pitchFamily="2" charset="2"/>
              <a:buChar char="v"/>
            </a:pPr>
            <a:endParaRPr lang="el-GR" b="1" dirty="0">
              <a:solidFill>
                <a:schemeClr val="tx1"/>
              </a:solidFill>
            </a:endParaRPr>
          </a:p>
          <a:p>
            <a:pPr marL="0" indent="0">
              <a:buNone/>
            </a:pPr>
            <a:r>
              <a:rPr lang="el-GR" b="1" dirty="0"/>
              <a:t>Μπορούμε να διαλέξουμε περισσότερα από ένα ρήματα.</a:t>
            </a:r>
            <a:endParaRPr lang="en-US" b="1" dirty="0"/>
          </a:p>
          <a:p>
            <a:pPr marL="0" indent="0">
              <a:buNone/>
            </a:pPr>
            <a:endParaRPr lang="en-GB" b="1" dirty="0">
              <a:solidFill>
                <a:schemeClr val="tx1"/>
              </a:solidFill>
            </a:endParaRPr>
          </a:p>
          <a:p>
            <a:pPr>
              <a:buFont typeface="Wingdings" panose="05000000000000000000" pitchFamily="2" charset="2"/>
              <a:buChar char="v"/>
            </a:pPr>
            <a:r>
              <a:rPr lang="el-GR" b="1" dirty="0">
                <a:solidFill>
                  <a:schemeClr val="tx1"/>
                </a:solidFill>
              </a:rPr>
              <a:t>Αν μπορούσαμε να βάζαμε χαρακτηριστικά στα πρόσωπα του έργου.</a:t>
            </a:r>
            <a:r>
              <a:rPr lang="en-GB" b="1" dirty="0">
                <a:solidFill>
                  <a:schemeClr val="tx1"/>
                </a:solidFill>
              </a:rPr>
              <a:t> </a:t>
            </a:r>
            <a:r>
              <a:rPr lang="el-GR" b="1" dirty="0">
                <a:solidFill>
                  <a:schemeClr val="tx1"/>
                </a:solidFill>
              </a:rPr>
              <a:t>Ποια νομίζετε θα ήταν η έκφρασή τους </a:t>
            </a:r>
            <a:r>
              <a:rPr lang="en-GB" b="1" dirty="0">
                <a:solidFill>
                  <a:schemeClr val="tx1"/>
                </a:solidFill>
              </a:rPr>
              <a:t>;</a:t>
            </a:r>
          </a:p>
          <a:p>
            <a:pPr>
              <a:buFont typeface="Wingdings" panose="05000000000000000000" pitchFamily="2" charset="2"/>
              <a:buChar char="v"/>
            </a:pPr>
            <a:endParaRPr lang="en-GB" b="1" dirty="0">
              <a:solidFill>
                <a:schemeClr val="tx1"/>
              </a:solidFill>
            </a:endParaRPr>
          </a:p>
          <a:p>
            <a:pPr>
              <a:buFont typeface="Wingdings" panose="05000000000000000000" pitchFamily="2" charset="2"/>
              <a:buChar char="v"/>
            </a:pPr>
            <a:endParaRPr lang="el-GR" b="1" dirty="0">
              <a:solidFill>
                <a:schemeClr val="tx1"/>
              </a:solidFill>
            </a:endParaRPr>
          </a:p>
          <a:p>
            <a:pPr>
              <a:buFont typeface="Wingdings" panose="05000000000000000000" pitchFamily="2" charset="2"/>
              <a:buChar char="v"/>
            </a:pPr>
            <a:endParaRPr lang="el-GR" b="1" dirty="0">
              <a:solidFill>
                <a:schemeClr val="tx1"/>
              </a:solidFill>
            </a:endParaRPr>
          </a:p>
          <a:p>
            <a:pPr>
              <a:buFont typeface="Wingdings" panose="05000000000000000000" pitchFamily="2" charset="2"/>
              <a:buChar char="v"/>
            </a:pPr>
            <a:endParaRPr lang="el-GR" b="1" dirty="0">
              <a:solidFill>
                <a:schemeClr val="tx1"/>
              </a:solidFill>
            </a:endParaRPr>
          </a:p>
          <a:p>
            <a:pPr>
              <a:buFont typeface="Wingdings" panose="05000000000000000000" pitchFamily="2" charset="2"/>
              <a:buChar char="v"/>
            </a:pPr>
            <a:r>
              <a:rPr lang="el-GR" b="1" dirty="0">
                <a:solidFill>
                  <a:schemeClr val="tx1"/>
                </a:solidFill>
              </a:rPr>
              <a:t>Ποια νομίζετε είναι τα συναισθήματα των προσώπων του έργου</a:t>
            </a:r>
            <a:r>
              <a:rPr lang="en-US" b="1" dirty="0">
                <a:solidFill>
                  <a:schemeClr val="tx1"/>
                </a:solidFill>
              </a:rPr>
              <a:t>;</a:t>
            </a:r>
            <a:endParaRPr lang="el-GR" b="1" dirty="0">
              <a:solidFill>
                <a:schemeClr val="tx1"/>
              </a:solidFill>
            </a:endParaRPr>
          </a:p>
          <a:p>
            <a:pPr marL="0" indent="0">
              <a:buNone/>
            </a:pPr>
            <a:r>
              <a:rPr lang="el-GR" b="1" dirty="0">
                <a:solidFill>
                  <a:srgbClr val="3A9933"/>
                </a:solidFill>
              </a:rPr>
              <a:t>Το παιδί ίσως νιώθει…………………………γιατί……………………………………..</a:t>
            </a:r>
          </a:p>
          <a:p>
            <a:pPr marL="0" indent="0">
              <a:buNone/>
            </a:pPr>
            <a:r>
              <a:rPr lang="el-GR" b="1" dirty="0">
                <a:solidFill>
                  <a:srgbClr val="3A9933"/>
                </a:solidFill>
              </a:rPr>
              <a:t>Το άλλο πρόσωπο μπορεί να νιώθει……………………..γιατί…………………..</a:t>
            </a:r>
          </a:p>
          <a:p>
            <a:pPr marL="0" indent="0">
              <a:buNone/>
            </a:pPr>
            <a:endParaRPr lang="el-GR" dirty="0"/>
          </a:p>
          <a:p>
            <a:pPr marL="0" indent="0">
              <a:buNone/>
            </a:pPr>
            <a:endParaRPr lang="el-GR" dirty="0"/>
          </a:p>
          <a:p>
            <a:pPr marL="0" indent="0">
              <a:buNone/>
            </a:pPr>
            <a:endParaRPr lang="el-GR" dirty="0"/>
          </a:p>
          <a:p>
            <a:pPr marL="0" indent="0">
              <a:buNone/>
            </a:pPr>
            <a:endParaRPr lang="el-GR"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79772" y="64873"/>
            <a:ext cx="1205332" cy="951082"/>
          </a:xfrm>
          <a:prstGeom prst="rect">
            <a:avLst/>
          </a:prstGeom>
        </p:spPr>
      </p:pic>
      <p:sp>
        <p:nvSpPr>
          <p:cNvPr id="10" name="Rectangle 9"/>
          <p:cNvSpPr/>
          <p:nvPr/>
        </p:nvSpPr>
        <p:spPr>
          <a:xfrm>
            <a:off x="90288" y="5771158"/>
            <a:ext cx="4303823" cy="400110"/>
          </a:xfrm>
          <a:prstGeom prst="rect">
            <a:avLst/>
          </a:prstGeom>
        </p:spPr>
        <p:txBody>
          <a:bodyPr wrap="square">
            <a:spAutoFit/>
          </a:bodyPr>
          <a:lstStyle/>
          <a:p>
            <a:r>
              <a:rPr lang="el-GR" sz="2000" b="1" dirty="0">
                <a:solidFill>
                  <a:srgbClr val="E3293B"/>
                </a:solidFill>
              </a:rPr>
              <a:t>ΜΑΘΑΙΝΟΥΜΕ ΠΕΡΙΣΣΟΤΕΡΑ</a:t>
            </a:r>
          </a:p>
        </p:txBody>
      </p:sp>
      <p:pic>
        <p:nvPicPr>
          <p:cNvPr id="4" name="Content Placeholder 3"/>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14015" y="0"/>
            <a:ext cx="4584129" cy="5740583"/>
          </a:xfrm>
        </p:spPr>
      </p:pic>
      <p:cxnSp>
        <p:nvCxnSpPr>
          <p:cNvPr id="15" name="Straight Connector 14"/>
          <p:cNvCxnSpPr/>
          <p:nvPr/>
        </p:nvCxnSpPr>
        <p:spPr>
          <a:xfrm flipV="1">
            <a:off x="3821513" y="618564"/>
            <a:ext cx="228600" cy="1075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3860226" y="446284"/>
            <a:ext cx="215153" cy="188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662518" y="1694329"/>
            <a:ext cx="1129554" cy="578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541494" y="2339788"/>
            <a:ext cx="121024" cy="1317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914400" y="3738282"/>
            <a:ext cx="1532965" cy="268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00953" y="3832412"/>
            <a:ext cx="80682" cy="1653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76518" y="5412979"/>
            <a:ext cx="605117" cy="128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134738" y="4182035"/>
            <a:ext cx="0" cy="114324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172859" y="5029200"/>
            <a:ext cx="1347933" cy="8843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520792" y="5108987"/>
            <a:ext cx="64566" cy="432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647347" y="1368470"/>
            <a:ext cx="29892" cy="971318"/>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070703" y="5472953"/>
            <a:ext cx="5146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262053" y="2159101"/>
            <a:ext cx="967492" cy="839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397220" y="3130227"/>
            <a:ext cx="399369" cy="3928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1146131" y="2474258"/>
            <a:ext cx="1700694" cy="6978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1877477" y="3328236"/>
            <a:ext cx="107577" cy="201617"/>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2047678" y="2823169"/>
            <a:ext cx="60860" cy="4235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45760" y="3643697"/>
            <a:ext cx="205648" cy="4442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306079" y="4086481"/>
            <a:ext cx="235415" cy="268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211397" y="1186470"/>
            <a:ext cx="435950" cy="212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776017" y="2309700"/>
            <a:ext cx="305272" cy="3489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5689583" y="2674139"/>
            <a:ext cx="1730326" cy="45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ξεκουράζονται</a:t>
            </a:r>
            <a:endParaRPr lang="en-GB" b="1" dirty="0">
              <a:solidFill>
                <a:srgbClr val="002060"/>
              </a:solidFill>
            </a:endParaRPr>
          </a:p>
        </p:txBody>
      </p:sp>
      <p:sp>
        <p:nvSpPr>
          <p:cNvPr id="85" name="Rectangle 84"/>
          <p:cNvSpPr/>
          <p:nvPr/>
        </p:nvSpPr>
        <p:spPr>
          <a:xfrm>
            <a:off x="4627451" y="2159101"/>
            <a:ext cx="1730326" cy="45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χορεύουν</a:t>
            </a:r>
            <a:endParaRPr lang="en-GB" b="1" dirty="0">
              <a:solidFill>
                <a:srgbClr val="002060"/>
              </a:solidFill>
            </a:endParaRPr>
          </a:p>
        </p:txBody>
      </p:sp>
      <p:sp>
        <p:nvSpPr>
          <p:cNvPr id="86" name="Rectangle 85"/>
          <p:cNvSpPr/>
          <p:nvPr/>
        </p:nvSpPr>
        <p:spPr>
          <a:xfrm>
            <a:off x="8210550" y="2626677"/>
            <a:ext cx="1921355" cy="45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φωτογραφίζονται</a:t>
            </a:r>
            <a:endParaRPr lang="en-GB" b="1" dirty="0">
              <a:solidFill>
                <a:srgbClr val="002060"/>
              </a:solidFill>
            </a:endParaRPr>
          </a:p>
        </p:txBody>
      </p:sp>
      <p:sp>
        <p:nvSpPr>
          <p:cNvPr id="87" name="Rectangle 86"/>
          <p:cNvSpPr/>
          <p:nvPr/>
        </p:nvSpPr>
        <p:spPr>
          <a:xfrm>
            <a:off x="6861654" y="2084617"/>
            <a:ext cx="1730326" cy="45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γυμνάζονται</a:t>
            </a:r>
            <a:endParaRPr lang="en-GB" b="1" dirty="0">
              <a:solidFill>
                <a:srgbClr val="002060"/>
              </a:solidFill>
            </a:endParaRPr>
          </a:p>
        </p:txBody>
      </p:sp>
      <p:sp>
        <p:nvSpPr>
          <p:cNvPr id="88" name="Rectangle 87"/>
          <p:cNvSpPr/>
          <p:nvPr/>
        </p:nvSpPr>
        <p:spPr>
          <a:xfrm>
            <a:off x="9208390" y="1920798"/>
            <a:ext cx="1730326" cy="45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παίζουν</a:t>
            </a:r>
            <a:endParaRPr lang="en-GB" b="1" dirty="0">
              <a:solidFill>
                <a:srgbClr val="002060"/>
              </a:solidFill>
            </a:endParaRPr>
          </a:p>
        </p:txBody>
      </p:sp>
      <p:sp>
        <p:nvSpPr>
          <p:cNvPr id="90" name="Rectangle 89"/>
          <p:cNvSpPr/>
          <p:nvPr/>
        </p:nvSpPr>
        <p:spPr>
          <a:xfrm>
            <a:off x="10406093" y="2548528"/>
            <a:ext cx="1730326" cy="45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τραγουδούν</a:t>
            </a:r>
            <a:endParaRPr lang="en-GB" b="1" dirty="0">
              <a:solidFill>
                <a:srgbClr val="002060"/>
              </a:solidFill>
            </a:endParaRPr>
          </a:p>
        </p:txBody>
      </p:sp>
      <p:pic>
        <p:nvPicPr>
          <p:cNvPr id="98" name="Picture 9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9655" y="4774140"/>
            <a:ext cx="858568" cy="898813"/>
          </a:xfrm>
          <a:prstGeom prst="rect">
            <a:avLst/>
          </a:prstGeom>
        </p:spPr>
      </p:pic>
      <p:pic>
        <p:nvPicPr>
          <p:cNvPr id="99" name="Picture 9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1399" y="4827979"/>
            <a:ext cx="929388" cy="929388"/>
          </a:xfrm>
          <a:prstGeom prst="rect">
            <a:avLst/>
          </a:prstGeom>
        </p:spPr>
      </p:pic>
      <p:pic>
        <p:nvPicPr>
          <p:cNvPr id="100" name="Picture 9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4902" y="4725820"/>
            <a:ext cx="1256307" cy="1256307"/>
          </a:xfrm>
          <a:prstGeom prst="rect">
            <a:avLst/>
          </a:prstGeom>
        </p:spPr>
      </p:pic>
      <p:pic>
        <p:nvPicPr>
          <p:cNvPr id="101" name="Picture 10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54756" y="4358117"/>
            <a:ext cx="934556" cy="934556"/>
          </a:xfrm>
          <a:prstGeom prst="rect">
            <a:avLst/>
          </a:prstGeom>
        </p:spPr>
      </p:pic>
      <p:pic>
        <p:nvPicPr>
          <p:cNvPr id="102" name="Picture 10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65821" y="4240748"/>
            <a:ext cx="1178962" cy="1232205"/>
          </a:xfrm>
          <a:prstGeom prst="rect">
            <a:avLst/>
          </a:prstGeom>
        </p:spPr>
      </p:pic>
      <p:pic>
        <p:nvPicPr>
          <p:cNvPr id="103" name="Picture 10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777756" y="4242979"/>
            <a:ext cx="1170000" cy="1170000"/>
          </a:xfrm>
          <a:prstGeom prst="rect">
            <a:avLst/>
          </a:prstGeom>
        </p:spPr>
      </p:pic>
      <p:pic>
        <p:nvPicPr>
          <p:cNvPr id="104" name="Picture 10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24466" y="4367708"/>
            <a:ext cx="924965" cy="924965"/>
          </a:xfrm>
          <a:prstGeom prst="rect">
            <a:avLst/>
          </a:prstGeom>
        </p:spPr>
      </p:pic>
      <p:sp>
        <p:nvSpPr>
          <p:cNvPr id="105" name="Rectangle 104"/>
          <p:cNvSpPr/>
          <p:nvPr/>
        </p:nvSpPr>
        <p:spPr>
          <a:xfrm>
            <a:off x="-66315" y="6178024"/>
            <a:ext cx="4208929" cy="646331"/>
          </a:xfrm>
          <a:prstGeom prst="rect">
            <a:avLst/>
          </a:prstGeom>
        </p:spPr>
        <p:txBody>
          <a:bodyPr wrap="square">
            <a:spAutoFit/>
          </a:bodyPr>
          <a:lstStyle/>
          <a:p>
            <a:r>
              <a:rPr lang="el-GR" b="1" dirty="0">
                <a:latin typeface="Calibri Light (Body)"/>
              </a:rPr>
              <a:t>Συγκρίνουμε το έργο αυτό  με ένα άλλο έργο της Πινακοθήκης</a:t>
            </a:r>
          </a:p>
        </p:txBody>
      </p:sp>
      <p:sp>
        <p:nvSpPr>
          <p:cNvPr id="107" name="Frame 106">
            <a:hlinkClick r:id="rId11" action="ppaction://hlinksldjump">
              <a:snd r:embed="rId12" name="chimes.wav"/>
            </a:hlinkClick>
          </p:cNvPr>
          <p:cNvSpPr/>
          <p:nvPr/>
        </p:nvSpPr>
        <p:spPr>
          <a:xfrm>
            <a:off x="3261774" y="6465629"/>
            <a:ext cx="375918" cy="35872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8" name="Picture 10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773535" y="5672953"/>
            <a:ext cx="535800" cy="724476"/>
          </a:xfrm>
          <a:prstGeom prst="rect">
            <a:avLst/>
          </a:prstGeom>
        </p:spPr>
      </p:pic>
    </p:spTree>
    <p:extLst>
      <p:ext uri="{BB962C8B-B14F-4D97-AF65-F5344CB8AC3E}">
        <p14:creationId xmlns:p14="http://schemas.microsoft.com/office/powerpoint/2010/main" val="228695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0848" y="1"/>
            <a:ext cx="7631151" cy="1284656"/>
          </a:xfrm>
        </p:spPr>
        <p:txBody>
          <a:bodyPr/>
          <a:lstStyle/>
          <a:p>
            <a:r>
              <a:rPr lang="el-GR" dirty="0">
                <a:solidFill>
                  <a:srgbClr val="002060"/>
                </a:solidFill>
              </a:rPr>
              <a:t>Αναπαριστούμε το έργο</a:t>
            </a:r>
            <a:endParaRPr lang="en-GB" dirty="0">
              <a:solidFill>
                <a:srgbClr val="002060"/>
              </a:solidFill>
            </a:endParaRPr>
          </a:p>
        </p:txBody>
      </p:sp>
      <p:sp>
        <p:nvSpPr>
          <p:cNvPr id="7" name="Content Placeholder 6"/>
          <p:cNvSpPr>
            <a:spLocks noGrp="1"/>
          </p:cNvSpPr>
          <p:nvPr>
            <p:ph sz="half" idx="2"/>
          </p:nvPr>
        </p:nvSpPr>
        <p:spPr>
          <a:xfrm>
            <a:off x="4574398" y="1386625"/>
            <a:ext cx="7545269" cy="5471375"/>
          </a:xfrm>
        </p:spPr>
        <p:txBody>
          <a:bodyPr>
            <a:normAutofit lnSpcReduction="10000"/>
          </a:bodyPr>
          <a:lstStyle/>
          <a:p>
            <a:pPr>
              <a:buFont typeface="Wingdings" panose="05000000000000000000" pitchFamily="2" charset="2"/>
              <a:buChar char="v"/>
            </a:pPr>
            <a:r>
              <a:rPr lang="el-GR" sz="2100" b="1" dirty="0">
                <a:cs typeface="Calibri" pitchFamily="34" charset="0"/>
              </a:rPr>
              <a:t>Διαλέγουμε ένα από τα πρόσωπα του έργου και προσπαθούμε να το μιμηθούμε με το σώμα μας.</a:t>
            </a:r>
            <a:r>
              <a:rPr lang="el-GR" sz="2100" b="1" dirty="0"/>
              <a:t> </a:t>
            </a:r>
          </a:p>
          <a:p>
            <a:pPr marL="0" indent="0">
              <a:lnSpc>
                <a:spcPct val="100000"/>
              </a:lnSpc>
              <a:buNone/>
            </a:pPr>
            <a:r>
              <a:rPr lang="el-GR" sz="2100" b="1" dirty="0"/>
              <a:t>Πριν το μιμηθούμε, το παρατηρούμε προσεκτικά. </a:t>
            </a:r>
          </a:p>
          <a:p>
            <a:pPr marL="0" indent="0">
              <a:buNone/>
            </a:pPr>
            <a:r>
              <a:rPr lang="el-GR" sz="2000" b="1" dirty="0">
                <a:solidFill>
                  <a:srgbClr val="7030A0"/>
                </a:solidFill>
                <a:latin typeface="Calibri Light (Body)"/>
              </a:rPr>
              <a:t>ΠΡΟΒΛΗΜΑΤΙΣΜΟΣ</a:t>
            </a:r>
          </a:p>
          <a:p>
            <a:pPr marL="0" indent="0">
              <a:buNone/>
            </a:pPr>
            <a:r>
              <a:rPr lang="el-GR" sz="2000" b="1" dirty="0">
                <a:solidFill>
                  <a:srgbClr val="532B6B"/>
                </a:solidFill>
                <a:latin typeface="Calibri Light (Body)"/>
              </a:rPr>
              <a:t>Πώς θα ήταν άραγε, αν το γλυπτό αυτό μπορούσε να κινηθεί</a:t>
            </a:r>
            <a:r>
              <a:rPr lang="en-GB" sz="2000" b="1" dirty="0">
                <a:solidFill>
                  <a:srgbClr val="532B6B"/>
                </a:solidFill>
                <a:latin typeface="Calibri Light (Body)"/>
              </a:rPr>
              <a:t>;</a:t>
            </a:r>
            <a:endParaRPr lang="el-GR" sz="2000" b="1" dirty="0">
              <a:solidFill>
                <a:srgbClr val="532B6B"/>
              </a:solidFill>
              <a:latin typeface="Calibri Light (Body)"/>
            </a:endParaRPr>
          </a:p>
          <a:p>
            <a:pPr marL="0" indent="0">
              <a:buNone/>
            </a:pPr>
            <a:endParaRPr lang="el-GR" sz="2000" b="1" dirty="0">
              <a:solidFill>
                <a:srgbClr val="D18805"/>
              </a:solidFill>
              <a:latin typeface="Calibri Light (Body)"/>
            </a:endParaRPr>
          </a:p>
          <a:p>
            <a:pPr marL="0" indent="0">
              <a:buNone/>
            </a:pPr>
            <a:endParaRPr lang="el-GR" sz="2000" b="1" dirty="0">
              <a:solidFill>
                <a:srgbClr val="D18805"/>
              </a:solidFill>
              <a:latin typeface="Calibri Light (Body)"/>
            </a:endParaRPr>
          </a:p>
          <a:p>
            <a:pPr marL="0" indent="0">
              <a:buNone/>
            </a:pPr>
            <a:endParaRPr lang="el-GR" sz="2000" b="1" dirty="0">
              <a:solidFill>
                <a:srgbClr val="D18805"/>
              </a:solidFill>
              <a:latin typeface="Calibri Light (Body)"/>
            </a:endParaRPr>
          </a:p>
          <a:p>
            <a:pPr marL="0" indent="0">
              <a:buNone/>
            </a:pPr>
            <a:endParaRPr lang="el-GR" sz="2000" b="1" dirty="0">
              <a:solidFill>
                <a:srgbClr val="D18805"/>
              </a:solidFill>
              <a:latin typeface="Calibri Light (Body)"/>
            </a:endParaRPr>
          </a:p>
          <a:p>
            <a:pPr marL="0" indent="0">
              <a:buNone/>
            </a:pPr>
            <a:endParaRPr lang="el-GR" sz="1900" b="1" dirty="0"/>
          </a:p>
          <a:p>
            <a:pPr marL="0" indent="0">
              <a:buNone/>
            </a:pPr>
            <a:r>
              <a:rPr lang="el-GR" sz="1900" b="1" dirty="0"/>
              <a:t>Παίρνουμε μια στάση με το σώμα μας, η οποία να ακολουθεί τη στάση των προσώπων του γλυπτού και μετά συνεχίζουμε, με άλλες στάσεις.  Μπορούμε να κινούμαστε μπροστά από μια φωτεινή πηγή, έτσι ώστε η σκιά μας να προβάλλεται στον άδειο τοίχο. Με αυτό τον τρόπο είναι σαν να βλέπουμε την κίνηση που θα μπορούσε να έχει το γλυπτό σε στιγμιότυπα.</a:t>
            </a:r>
          </a:p>
          <a:p>
            <a:pPr marL="0" indent="0">
              <a:buNone/>
            </a:pPr>
            <a:endParaRPr lang="en-GB" b="1" dirty="0">
              <a:solidFill>
                <a:srgbClr val="E3293B"/>
              </a:solidFill>
              <a:latin typeface="Calibri Light (Body)"/>
            </a:endParaRPr>
          </a:p>
          <a:p>
            <a:pPr marL="0" indent="0">
              <a:buNone/>
            </a:pPr>
            <a:endParaRPr lang="el-GR" dirty="0"/>
          </a:p>
          <a:p>
            <a:pPr marL="0" indent="0">
              <a:buNone/>
            </a:pPr>
            <a:endParaRPr lang="el-GR" dirty="0"/>
          </a:p>
          <a:p>
            <a:pPr marL="0" indent="0">
              <a:buNone/>
            </a:pPr>
            <a:endParaRPr lang="el-GR" dirty="0"/>
          </a:p>
        </p:txBody>
      </p:sp>
      <p:pic>
        <p:nvPicPr>
          <p:cNvPr id="4" name="Picture 3"/>
          <p:cNvPicPr>
            <a:picLocks noChangeAspect="1"/>
          </p:cNvPicPr>
          <p:nvPr/>
        </p:nvPicPr>
        <p:blipFill>
          <a:blip r:embed="rId2" cstate="print"/>
          <a:stretch>
            <a:fillRect/>
          </a:stretch>
        </p:blipFill>
        <p:spPr>
          <a:xfrm>
            <a:off x="11020140" y="170388"/>
            <a:ext cx="1042506" cy="1042506"/>
          </a:xfrm>
          <a:prstGeom prst="rect">
            <a:avLst/>
          </a:prstGeom>
        </p:spPr>
      </p:pic>
      <p:pic>
        <p:nvPicPr>
          <p:cNvPr id="8" name="Content Placeholder 7"/>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1" y="1"/>
            <a:ext cx="4570795" cy="5723886"/>
          </a:xfrm>
        </p:spPr>
      </p:pic>
      <p:sp>
        <p:nvSpPr>
          <p:cNvPr id="29" name="Cloud Callout 28"/>
          <p:cNvSpPr/>
          <p:nvPr/>
        </p:nvSpPr>
        <p:spPr>
          <a:xfrm>
            <a:off x="7369791" y="2405257"/>
            <a:ext cx="1422471" cy="337943"/>
          </a:xfrm>
          <a:prstGeom prst="cloudCallout">
            <a:avLst>
              <a:gd name="adj1" fmla="val -31291"/>
              <a:gd name="adj2" fmla="val 68453"/>
            </a:avLst>
          </a:prstGeom>
          <a:solidFill>
            <a:srgbClr val="CC66FF"/>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pic>
        <p:nvPicPr>
          <p:cNvPr id="31" name="Picture 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6756" y="3447391"/>
            <a:ext cx="1090635" cy="1905039"/>
          </a:xfrm>
          <a:prstGeom prst="rect">
            <a:avLst/>
          </a:prstGeom>
        </p:spPr>
      </p:pic>
      <p:pic>
        <p:nvPicPr>
          <p:cNvPr id="32" name="Picture 3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49875" y="3438043"/>
            <a:ext cx="1329303" cy="1914387"/>
          </a:xfrm>
          <a:prstGeom prst="rect">
            <a:avLst/>
          </a:prstGeom>
        </p:spPr>
      </p:pic>
      <p:pic>
        <p:nvPicPr>
          <p:cNvPr id="34" name="Picture 3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16577" y="3448079"/>
            <a:ext cx="1450023" cy="1911068"/>
          </a:xfrm>
          <a:prstGeom prst="rect">
            <a:avLst/>
          </a:prstGeom>
        </p:spPr>
      </p:pic>
      <p:pic>
        <p:nvPicPr>
          <p:cNvPr id="38" name="Picture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08896" y="3457213"/>
            <a:ext cx="1554614" cy="1901934"/>
          </a:xfrm>
          <a:prstGeom prst="rect">
            <a:avLst/>
          </a:prstGeom>
        </p:spPr>
      </p:pic>
    </p:spTree>
    <p:extLst>
      <p:ext uri="{BB962C8B-B14F-4D97-AF65-F5344CB8AC3E}">
        <p14:creationId xmlns:p14="http://schemas.microsoft.com/office/powerpoint/2010/main" val="327426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4015" y="5807705"/>
            <a:ext cx="4380096" cy="1050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b="1" dirty="0">
                <a:solidFill>
                  <a:srgbClr val="C00000"/>
                </a:solidFill>
              </a:rPr>
              <a:t>Σας έχουμε μία έκπληξη!</a:t>
            </a:r>
            <a:endParaRPr lang="en-GB" sz="2000" b="1" dirty="0">
              <a:solidFill>
                <a:srgbClr val="C00000"/>
              </a:solidFill>
            </a:endParaRPr>
          </a:p>
          <a:p>
            <a:endParaRPr lang="el-GR" sz="1900" b="1" dirty="0">
              <a:solidFill>
                <a:schemeClr val="tx1"/>
              </a:solidFill>
            </a:endParaRPr>
          </a:p>
        </p:txBody>
      </p:sp>
      <p:sp>
        <p:nvSpPr>
          <p:cNvPr id="2" name="Title 1"/>
          <p:cNvSpPr>
            <a:spLocks noGrp="1"/>
          </p:cNvSpPr>
          <p:nvPr>
            <p:ph type="title"/>
          </p:nvPr>
        </p:nvSpPr>
        <p:spPr>
          <a:xfrm>
            <a:off x="4560848" y="1"/>
            <a:ext cx="7631151" cy="1284656"/>
          </a:xfrm>
        </p:spPr>
        <p:txBody>
          <a:bodyPr/>
          <a:lstStyle/>
          <a:p>
            <a:r>
              <a:rPr lang="el-GR" dirty="0">
                <a:solidFill>
                  <a:srgbClr val="002060"/>
                </a:solidFill>
              </a:rPr>
              <a:t>          Δημιουργούμε</a:t>
            </a:r>
            <a:endParaRPr lang="en-GB" dirty="0">
              <a:solidFill>
                <a:srgbClr val="002060"/>
              </a:solidFill>
            </a:endParaRPr>
          </a:p>
        </p:txBody>
      </p:sp>
      <p:sp>
        <p:nvSpPr>
          <p:cNvPr id="7" name="Content Placeholder 6"/>
          <p:cNvSpPr>
            <a:spLocks noGrp="1"/>
          </p:cNvSpPr>
          <p:nvPr>
            <p:ph sz="half" idx="2"/>
          </p:nvPr>
        </p:nvSpPr>
        <p:spPr>
          <a:xfrm>
            <a:off x="4598144" y="1368469"/>
            <a:ext cx="7593855" cy="5489531"/>
          </a:xfrm>
        </p:spPr>
        <p:txBody>
          <a:bodyPr>
            <a:normAutofit fontScale="55000" lnSpcReduction="20000"/>
          </a:bodyPr>
          <a:lstStyle/>
          <a:p>
            <a:pPr>
              <a:buFont typeface="Wingdings" panose="05000000000000000000" pitchFamily="2" charset="2"/>
              <a:buChar char="v"/>
            </a:pPr>
            <a:r>
              <a:rPr lang="el-GR" sz="3000" b="1" dirty="0">
                <a:solidFill>
                  <a:schemeClr val="tx1"/>
                </a:solidFill>
              </a:rPr>
              <a:t>Παρατηρούμε ξανά το  έργο.</a:t>
            </a:r>
            <a:endParaRPr lang="en-US" sz="3000" b="1" dirty="0">
              <a:solidFill>
                <a:schemeClr val="tx1"/>
              </a:solidFill>
            </a:endParaRPr>
          </a:p>
          <a:p>
            <a:pPr marL="0" indent="0">
              <a:buNone/>
            </a:pPr>
            <a:r>
              <a:rPr lang="el-GR" sz="3000" b="1" dirty="0">
                <a:solidFill>
                  <a:schemeClr val="tx1"/>
                </a:solidFill>
              </a:rPr>
              <a:t>Τα δύο πρόσωπα  μας θυμίζουν μικρές ανθρώπινες φιγούρες σε κίνηση.</a:t>
            </a:r>
          </a:p>
          <a:p>
            <a:pPr>
              <a:buFont typeface="Wingdings" panose="05000000000000000000" pitchFamily="2" charset="2"/>
              <a:buChar char="v"/>
            </a:pPr>
            <a:r>
              <a:rPr lang="el-GR" sz="3000" b="1" dirty="0">
                <a:solidFill>
                  <a:schemeClr val="tx1"/>
                </a:solidFill>
              </a:rPr>
              <a:t>Ζωγραφίζουμε τις δικές μας φιγούρες.</a:t>
            </a:r>
          </a:p>
          <a:p>
            <a:pPr marL="0" indent="0">
              <a:buNone/>
            </a:pPr>
            <a:endParaRPr lang="el-GR" sz="3000" b="1" dirty="0">
              <a:solidFill>
                <a:schemeClr val="tx1"/>
              </a:solidFill>
            </a:endParaRPr>
          </a:p>
          <a:p>
            <a:pPr marL="0" indent="0">
              <a:buNone/>
            </a:pPr>
            <a:endParaRPr lang="el-GR" sz="3000" b="1" dirty="0">
              <a:solidFill>
                <a:schemeClr val="tx1"/>
              </a:solidFill>
            </a:endParaRPr>
          </a:p>
          <a:p>
            <a:pPr>
              <a:buFont typeface="Wingdings" panose="05000000000000000000" pitchFamily="2" charset="2"/>
              <a:buChar char="v"/>
            </a:pPr>
            <a:r>
              <a:rPr lang="el-GR" sz="3000" b="1" dirty="0">
                <a:solidFill>
                  <a:schemeClr val="tx1"/>
                </a:solidFill>
              </a:rPr>
              <a:t>Αν θέλουμε μπορούμε να μετατρέψουμε τις φιγούρες μας σε   τρισδιάστατο έργο. </a:t>
            </a:r>
          </a:p>
          <a:p>
            <a:pPr marL="0" indent="0">
              <a:buNone/>
            </a:pPr>
            <a:r>
              <a:rPr lang="el-GR" sz="3000" b="1" dirty="0">
                <a:solidFill>
                  <a:schemeClr val="tx1"/>
                </a:solidFill>
              </a:rPr>
              <a:t>Χρησιμοποιούμε υλικά που έχουμε σπίτι, όπως πηλό, πλαστελίνη, ζυμαράκι, επενδυμένο σύρμα (σύρμα πίπας), ασημόχαρτο, χάρτινα κουτιά κ.ά.</a:t>
            </a:r>
            <a:endParaRPr lang="en-GB" sz="3000" b="1" dirty="0">
              <a:solidFill>
                <a:schemeClr val="tx1"/>
              </a:solidFill>
            </a:endParaRPr>
          </a:p>
          <a:p>
            <a:pPr>
              <a:buFont typeface="Wingdings" panose="05000000000000000000" pitchFamily="2" charset="2"/>
              <a:buChar char="v"/>
            </a:pPr>
            <a:endParaRPr lang="el-GR" b="1" dirty="0">
              <a:solidFill>
                <a:schemeClr val="tx1"/>
              </a:solidFill>
            </a:endParaRPr>
          </a:p>
          <a:p>
            <a:pPr>
              <a:buFont typeface="Wingdings" panose="05000000000000000000" pitchFamily="2" charset="2"/>
              <a:buChar char="v"/>
            </a:pPr>
            <a:endParaRPr lang="el-GR" b="1" dirty="0">
              <a:solidFill>
                <a:schemeClr val="tx1"/>
              </a:solidFill>
            </a:endParaRPr>
          </a:p>
          <a:p>
            <a:pPr marL="0" indent="0">
              <a:buNone/>
            </a:pPr>
            <a:endParaRPr lang="el-GR" dirty="0"/>
          </a:p>
          <a:p>
            <a:pPr marL="0" indent="0">
              <a:buNone/>
            </a:pPr>
            <a:endParaRPr lang="el-GR" dirty="0"/>
          </a:p>
          <a:p>
            <a:pPr marL="0" indent="0">
              <a:buNone/>
            </a:pPr>
            <a:endParaRPr lang="el-GR" dirty="0"/>
          </a:p>
          <a:p>
            <a:pPr marL="0" indent="0">
              <a:buNone/>
            </a:pPr>
            <a:endParaRPr lang="el-GR" b="1" dirty="0">
              <a:solidFill>
                <a:schemeClr val="tx1"/>
              </a:solidFill>
            </a:endParaRPr>
          </a:p>
          <a:p>
            <a:pPr marL="0" indent="0">
              <a:buNone/>
            </a:pPr>
            <a:r>
              <a:rPr lang="el-GR" sz="3000" b="1" dirty="0">
                <a:solidFill>
                  <a:schemeClr val="tx1"/>
                </a:solidFill>
              </a:rPr>
              <a:t>Θα χαρούμε πολύ να δούμε τα έργα σας. Μπορείτε να μας στείλετε φωτογραφίες από τα έργα</a:t>
            </a:r>
            <a:r>
              <a:rPr lang="en-GB" sz="3000" b="1" dirty="0">
                <a:solidFill>
                  <a:schemeClr val="tx1"/>
                </a:solidFill>
              </a:rPr>
              <a:t> </a:t>
            </a:r>
            <a:r>
              <a:rPr lang="el-GR" sz="3000" b="1" dirty="0">
                <a:solidFill>
                  <a:schemeClr val="tx1"/>
                </a:solidFill>
              </a:rPr>
              <a:t>σας στο ηλεκτρονικό ταχυδρομείο </a:t>
            </a:r>
            <a:r>
              <a:rPr lang="en-GB" sz="3000" b="1" dirty="0">
                <a:solidFill>
                  <a:schemeClr val="tx1"/>
                </a:solidFill>
                <a:hlinkClick r:id="rId2"/>
              </a:rPr>
              <a:t>eikastika@schools.ac.cy</a:t>
            </a:r>
            <a:endParaRPr lang="en-GB" sz="3000" b="1" dirty="0">
              <a:solidFill>
                <a:schemeClr val="tx1"/>
              </a:solidFill>
            </a:endParaRPr>
          </a:p>
          <a:p>
            <a:pPr marL="0" indent="0">
              <a:buNone/>
            </a:pPr>
            <a:endParaRPr lang="el-GR" dirty="0"/>
          </a:p>
          <a:p>
            <a:pPr marL="0" indent="0">
              <a:buNone/>
            </a:pPr>
            <a:endParaRPr lang="el-GR" dirty="0"/>
          </a:p>
        </p:txBody>
      </p:sp>
      <p:pic>
        <p:nvPicPr>
          <p:cNvPr id="4" name="Content Placeholder 3"/>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14015" y="0"/>
            <a:ext cx="4584129" cy="5740583"/>
          </a:xfrm>
        </p:spPr>
      </p:pic>
      <p:cxnSp>
        <p:nvCxnSpPr>
          <p:cNvPr id="15" name="Straight Connector 14"/>
          <p:cNvCxnSpPr/>
          <p:nvPr/>
        </p:nvCxnSpPr>
        <p:spPr>
          <a:xfrm flipV="1">
            <a:off x="3821513" y="618564"/>
            <a:ext cx="228600" cy="1075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3860226" y="446284"/>
            <a:ext cx="215153" cy="188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662518" y="1694329"/>
            <a:ext cx="1129554" cy="578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541494" y="2339788"/>
            <a:ext cx="121024" cy="1317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914400" y="3738282"/>
            <a:ext cx="1532965" cy="268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00953" y="3832412"/>
            <a:ext cx="80682" cy="1653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76518" y="5412979"/>
            <a:ext cx="605117" cy="128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134738" y="4182035"/>
            <a:ext cx="0" cy="114324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172859" y="5029200"/>
            <a:ext cx="1347933" cy="8843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520792" y="5108987"/>
            <a:ext cx="64566" cy="432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647347" y="1368470"/>
            <a:ext cx="29892" cy="971318"/>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070703" y="5472953"/>
            <a:ext cx="5146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262053" y="2159101"/>
            <a:ext cx="967492" cy="839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397220" y="3130227"/>
            <a:ext cx="399369" cy="3928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1146131" y="2474258"/>
            <a:ext cx="1700694" cy="6978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1877477" y="3328236"/>
            <a:ext cx="107577" cy="201617"/>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2047678" y="2823169"/>
            <a:ext cx="60860" cy="4235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45760" y="3643697"/>
            <a:ext cx="205648" cy="4442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306079" y="4086481"/>
            <a:ext cx="235415" cy="268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211397" y="1186470"/>
            <a:ext cx="435950" cy="212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776017" y="2309700"/>
            <a:ext cx="305272" cy="3489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08674" y="123992"/>
            <a:ext cx="1695436" cy="848424"/>
          </a:xfrm>
          <a:prstGeom prst="rect">
            <a:avLst/>
          </a:prstGeom>
          <a:noFill/>
        </p:spPr>
      </p:pic>
      <p:pic>
        <p:nvPicPr>
          <p:cNvPr id="45" name="Picture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2299" y="1061852"/>
            <a:ext cx="670950" cy="529421"/>
          </a:xfrm>
          <a:prstGeom prst="rect">
            <a:avLst/>
          </a:prstGeom>
        </p:spPr>
      </p:pic>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l="-809"/>
          <a:stretch/>
        </p:blipFill>
        <p:spPr>
          <a:xfrm>
            <a:off x="4844200" y="4157103"/>
            <a:ext cx="1729458" cy="1832876"/>
          </a:xfrm>
          <a:prstGeom prst="rect">
            <a:avLst/>
          </a:prstGeom>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184324" y="1983441"/>
            <a:ext cx="842780" cy="1045180"/>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14125" y="2021040"/>
            <a:ext cx="905304" cy="977654"/>
          </a:xfrm>
          <a:prstGeom prst="rect">
            <a:avLst/>
          </a:prstGeom>
        </p:spPr>
      </p:pic>
      <p:pic>
        <p:nvPicPr>
          <p:cNvPr id="49" name="Picture 4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900645">
            <a:off x="8688998" y="1986164"/>
            <a:ext cx="1200469" cy="1178567"/>
          </a:xfrm>
          <a:prstGeom prst="rect">
            <a:avLst/>
          </a:prstGeom>
        </p:spPr>
      </p:pic>
      <p:pic>
        <p:nvPicPr>
          <p:cNvPr id="13" name="Picture 12">
            <a:hlinkClick r:id="rId10" action="ppaction://hlinksldjump">
              <a:snd r:embed="rId11" name="chimes.wav"/>
            </a:hlinkClick>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54663" y="5783274"/>
            <a:ext cx="945263" cy="1032035"/>
          </a:xfrm>
          <a:prstGeom prst="rect">
            <a:avLst/>
          </a:prstGeom>
        </p:spPr>
      </p:pic>
      <p:pic>
        <p:nvPicPr>
          <p:cNvPr id="14" name="Picture 1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814065" y="4131777"/>
            <a:ext cx="3162013" cy="1778632"/>
          </a:xfrm>
          <a:prstGeom prst="rect">
            <a:avLst/>
          </a:prstGeom>
        </p:spPr>
      </p:pic>
      <p:pic>
        <p:nvPicPr>
          <p:cNvPr id="17" name="Picture 16"/>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0308674" y="4219460"/>
            <a:ext cx="1175865" cy="1716532"/>
          </a:xfrm>
          <a:prstGeom prst="rect">
            <a:avLst/>
          </a:prstGeom>
        </p:spPr>
      </p:pic>
    </p:spTree>
    <p:extLst>
      <p:ext uri="{BB962C8B-B14F-4D97-AF65-F5344CB8AC3E}">
        <p14:creationId xmlns:p14="http://schemas.microsoft.com/office/powerpoint/2010/main" val="91265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0848" y="1"/>
            <a:ext cx="7631151" cy="1284656"/>
          </a:xfrm>
        </p:spPr>
        <p:txBody>
          <a:bodyPr/>
          <a:lstStyle/>
          <a:p>
            <a:r>
              <a:rPr lang="el-GR" dirty="0">
                <a:solidFill>
                  <a:srgbClr val="C00000"/>
                </a:solidFill>
              </a:rPr>
              <a:t>ΜΑΘΑΙΝΟΥΜΕ</a:t>
            </a:r>
            <a:endParaRPr lang="en-GB" dirty="0">
              <a:solidFill>
                <a:srgbClr val="C00000"/>
              </a:solidFill>
            </a:endParaRPr>
          </a:p>
        </p:txBody>
      </p:sp>
      <p:sp>
        <p:nvSpPr>
          <p:cNvPr id="7" name="Content Placeholder 6"/>
          <p:cNvSpPr>
            <a:spLocks noGrp="1"/>
          </p:cNvSpPr>
          <p:nvPr>
            <p:ph sz="half" idx="2"/>
          </p:nvPr>
        </p:nvSpPr>
        <p:spPr>
          <a:xfrm>
            <a:off x="4508672" y="1284657"/>
            <a:ext cx="7609424" cy="5472953"/>
          </a:xfrm>
        </p:spPr>
        <p:txBody>
          <a:bodyPr>
            <a:normAutofit fontScale="25000" lnSpcReduction="20000"/>
          </a:bodyPr>
          <a:lstStyle/>
          <a:p>
            <a:pPr marL="0" indent="0">
              <a:buNone/>
            </a:pPr>
            <a:r>
              <a:rPr lang="el-GR" sz="7200" b="1" dirty="0">
                <a:solidFill>
                  <a:schemeClr val="tx1"/>
                </a:solidFill>
              </a:rPr>
              <a:t>Το ταξίδι μας στην Κρατική Πινακοθήκη προς το παρόν εδώ τελειώνει. Φεύγουμε όμως με νέες αποσκευές</a:t>
            </a:r>
            <a:r>
              <a:rPr lang="en-GB" sz="7200" b="1" dirty="0">
                <a:solidFill>
                  <a:schemeClr val="tx1"/>
                </a:solidFill>
              </a:rPr>
              <a:t>:</a:t>
            </a:r>
            <a:endParaRPr lang="el-GR" sz="7200" b="1" dirty="0">
              <a:solidFill>
                <a:schemeClr val="tx1"/>
              </a:solidFill>
            </a:endParaRPr>
          </a:p>
          <a:p>
            <a:pPr>
              <a:buFont typeface="Arial" panose="020B0604020202020204" pitchFamily="34" charset="0"/>
              <a:buChar char="•"/>
            </a:pPr>
            <a:endParaRPr lang="el-GR" sz="7200" b="1" dirty="0"/>
          </a:p>
          <a:p>
            <a:pPr lvl="0" fontAlgn="base">
              <a:lnSpc>
                <a:spcPct val="100000"/>
              </a:lnSpc>
              <a:spcBef>
                <a:spcPct val="0"/>
              </a:spcBef>
              <a:spcAft>
                <a:spcPct val="0"/>
              </a:spcAft>
              <a:buFont typeface="Arial" panose="020B0604020202020204" pitchFamily="34" charset="0"/>
              <a:buChar char="•"/>
            </a:pPr>
            <a:r>
              <a:rPr lang="el-GR" sz="7200" b="1" dirty="0">
                <a:solidFill>
                  <a:schemeClr val="tx1"/>
                </a:solidFill>
                <a:cs typeface="Arial" charset="0"/>
              </a:rPr>
              <a:t>Γνωρίσαμε έργα τέχνης που βρίσκονται στην Κρατική Πινακοθήκη Σύγχρονης Κυπριακής Τέχνης στη Λευκωσία καθώς και Κύπριους καλλιτέχνες, δημιουργούς των έργων.</a:t>
            </a:r>
          </a:p>
          <a:p>
            <a:pPr lvl="0" fontAlgn="base">
              <a:lnSpc>
                <a:spcPct val="100000"/>
              </a:lnSpc>
              <a:spcBef>
                <a:spcPct val="0"/>
              </a:spcBef>
              <a:spcAft>
                <a:spcPct val="0"/>
              </a:spcAft>
              <a:buFont typeface="Arial" panose="020B0604020202020204" pitchFamily="34" charset="0"/>
              <a:buChar char="•"/>
            </a:pPr>
            <a:endParaRPr lang="en-GB" sz="7200" b="1" dirty="0">
              <a:solidFill>
                <a:schemeClr val="tx1"/>
              </a:solidFill>
              <a:cs typeface="Arial" charset="0"/>
            </a:endParaRPr>
          </a:p>
          <a:p>
            <a:pPr fontAlgn="base">
              <a:lnSpc>
                <a:spcPct val="100000"/>
              </a:lnSpc>
              <a:spcBef>
                <a:spcPct val="0"/>
              </a:spcBef>
              <a:spcAft>
                <a:spcPct val="0"/>
              </a:spcAft>
              <a:buFont typeface="Arial" panose="020B0604020202020204" pitchFamily="34" charset="0"/>
              <a:buChar char="•"/>
            </a:pPr>
            <a:r>
              <a:rPr lang="el-GR" sz="7200" b="1" dirty="0">
                <a:solidFill>
                  <a:schemeClr val="tx1"/>
                </a:solidFill>
                <a:cs typeface="Arial" charset="0"/>
              </a:rPr>
              <a:t>Παρατηρήσαμε</a:t>
            </a:r>
            <a:r>
              <a:rPr lang="el-GR" sz="7200" b="1" dirty="0">
                <a:solidFill>
                  <a:schemeClr val="tx1"/>
                </a:solidFill>
                <a:ea typeface="Calibri" pitchFamily="34" charset="0"/>
                <a:cs typeface="Arial" charset="0"/>
              </a:rPr>
              <a:t> στα έργα τέχνης τα χρώματα, τα σχήματα καθώς τα συναισθήματα, τη στάση και την κίνηση των προσώπων.</a:t>
            </a:r>
            <a:endParaRPr lang="en-GB" sz="7200" b="1" dirty="0">
              <a:solidFill>
                <a:schemeClr val="tx1"/>
              </a:solidFill>
              <a:ea typeface="Calibri" pitchFamily="34" charset="0"/>
              <a:cs typeface="Arial" charset="0"/>
            </a:endParaRPr>
          </a:p>
          <a:p>
            <a:pPr>
              <a:buFont typeface="Arial" panose="020B0604020202020204" pitchFamily="34" charset="0"/>
              <a:buChar char="•"/>
            </a:pPr>
            <a:r>
              <a:rPr lang="el-GR" sz="7200" b="1" dirty="0">
                <a:solidFill>
                  <a:schemeClr val="tx1"/>
                </a:solidFill>
                <a:cs typeface="Arial" charset="0"/>
              </a:rPr>
              <a:t>Εντοπίσαμε ομοιότητες και διαφορές ανάμεσα στα έργα.</a:t>
            </a:r>
          </a:p>
          <a:p>
            <a:pPr>
              <a:buFont typeface="Arial" panose="020B0604020202020204" pitchFamily="34" charset="0"/>
              <a:buChar char="•"/>
            </a:pPr>
            <a:r>
              <a:rPr lang="el-GR" sz="7200" b="1" dirty="0">
                <a:solidFill>
                  <a:schemeClr val="tx1"/>
                </a:solidFill>
                <a:cs typeface="Arial" charset="0"/>
              </a:rPr>
              <a:t>Μιμηθήκαμε με το σώμα μας και την έκφρασή του προσώπου μας τα πρόσωπα των έργων.</a:t>
            </a:r>
          </a:p>
          <a:p>
            <a:pPr>
              <a:buFont typeface="Arial" panose="020B0604020202020204" pitchFamily="34" charset="0"/>
              <a:buChar char="•"/>
            </a:pPr>
            <a:r>
              <a:rPr lang="el-GR" sz="7200" b="1" dirty="0">
                <a:solidFill>
                  <a:schemeClr val="tx1"/>
                </a:solidFill>
                <a:cs typeface="Arial" charset="0"/>
              </a:rPr>
              <a:t>Μετασχηματίσαμε τα έργα τέχνης, διαφοροποιώντας στοιχεία και προσθέτοντας νέα.</a:t>
            </a:r>
          </a:p>
          <a:p>
            <a:pPr>
              <a:buFont typeface="Arial" panose="020B0604020202020204" pitchFamily="34" charset="0"/>
              <a:buChar char="•"/>
            </a:pPr>
            <a:r>
              <a:rPr lang="el-GR" sz="7200" b="1" dirty="0">
                <a:solidFill>
                  <a:schemeClr val="tx1"/>
                </a:solidFill>
                <a:cs typeface="Arial" charset="0"/>
              </a:rPr>
              <a:t>Δημιουργήσαμε έργα δύο και τριών διαστάσεων με ποικίλα υλικά.</a:t>
            </a:r>
          </a:p>
          <a:p>
            <a:pPr>
              <a:buFont typeface="Arial" panose="020B0604020202020204" pitchFamily="34" charset="0"/>
              <a:buChar char="•"/>
            </a:pPr>
            <a:r>
              <a:rPr lang="el-GR" sz="7200" b="1" dirty="0">
                <a:solidFill>
                  <a:schemeClr val="tx1"/>
                </a:solidFill>
                <a:cs typeface="Arial" charset="0"/>
              </a:rPr>
              <a:t>Διατυπώσαμε αφηγήσεις, μέσα από την παρατήρηση των έργων της Πινακοθήκης και των δικών μας έργων που φτιάξαμε.</a:t>
            </a:r>
          </a:p>
          <a:p>
            <a:pPr>
              <a:buFont typeface="Arial" panose="020B0604020202020204" pitchFamily="34" charset="0"/>
              <a:buChar char="•"/>
            </a:pPr>
            <a:endParaRPr lang="el-GR" sz="7200" b="1" dirty="0"/>
          </a:p>
          <a:p>
            <a:pPr marL="0" indent="0">
              <a:buNone/>
            </a:pPr>
            <a:r>
              <a:rPr lang="el-GR" sz="7200" b="1" dirty="0">
                <a:solidFill>
                  <a:schemeClr val="tx1"/>
                </a:solidFill>
              </a:rPr>
              <a:t>Με όλες αυτές τις γνώσεις, τις δεξιότητες, τις εμπειρίες, τα συναισθήματα ως αποσκευές μας</a:t>
            </a:r>
            <a:r>
              <a:rPr lang="el-GR" sz="7200" b="1" dirty="0"/>
              <a:t>, </a:t>
            </a:r>
            <a:r>
              <a:rPr lang="el-GR" sz="9600" b="1" dirty="0">
                <a:solidFill>
                  <a:srgbClr val="00B050"/>
                </a:solidFill>
              </a:rPr>
              <a:t>είμαστε έτοιμοι και έτοιμες για νέα ταξίδια με έργα τέχνης</a:t>
            </a:r>
            <a:r>
              <a:rPr lang="en-GB" sz="9600" b="1" dirty="0">
                <a:solidFill>
                  <a:srgbClr val="00B050"/>
                </a:solidFill>
              </a:rPr>
              <a:t>;</a:t>
            </a:r>
            <a:endParaRPr lang="el-GR" sz="9600" b="1" dirty="0">
              <a:solidFill>
                <a:srgbClr val="00B050"/>
              </a:solidFill>
            </a:endParaRPr>
          </a:p>
          <a:p>
            <a:pPr marL="0" indent="0">
              <a:buNone/>
            </a:pPr>
            <a:endParaRPr lang="el-GR" sz="7200" b="1" dirty="0"/>
          </a:p>
          <a:p>
            <a:pPr marL="0" indent="0">
              <a:buNone/>
            </a:pPr>
            <a:endParaRPr lang="el-GR" sz="7200" b="1" dirty="0"/>
          </a:p>
          <a:p>
            <a:pPr marL="0" indent="0">
              <a:buNone/>
            </a:pPr>
            <a:endParaRPr lang="el-GR" sz="7200" b="1" dirty="0"/>
          </a:p>
          <a:p>
            <a:pPr marL="0" indent="0">
              <a:buNone/>
            </a:pPr>
            <a:endParaRPr lang="el-GR" sz="1900" b="1" dirty="0"/>
          </a:p>
          <a:p>
            <a:pPr marL="0" indent="0">
              <a:buNone/>
            </a:pPr>
            <a:endParaRPr lang="el-GR" sz="1900" b="1" dirty="0"/>
          </a:p>
          <a:p>
            <a:pPr marL="0" indent="0">
              <a:buNone/>
            </a:pPr>
            <a:endParaRPr lang="el-GR" dirty="0"/>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23629" y="-100389"/>
            <a:ext cx="894828" cy="1209933"/>
          </a:xfrm>
          <a:prstGeom prst="rect">
            <a:avLst/>
          </a:prstGeom>
        </p:spPr>
      </p:pic>
      <p:pic>
        <p:nvPicPr>
          <p:cNvPr id="28" name="Picture 2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69" y="41059"/>
            <a:ext cx="4452403" cy="3136395"/>
          </a:xfrm>
          <a:prstGeom prst="rect">
            <a:avLst/>
          </a:prstGeom>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7523" y="2350207"/>
            <a:ext cx="2670995" cy="1449055"/>
          </a:xfrm>
          <a:prstGeom prst="rect">
            <a:avLst/>
          </a:prstGeom>
        </p:spPr>
      </p:pic>
      <p:sp>
        <p:nvSpPr>
          <p:cNvPr id="16" name="Content Placeholder 15"/>
          <p:cNvSpPr>
            <a:spLocks noGrp="1"/>
          </p:cNvSpPr>
          <p:nvPr>
            <p:ph sz="half" idx="1"/>
          </p:nvPr>
        </p:nvSpPr>
        <p:spPr>
          <a:xfrm>
            <a:off x="-1" y="3177454"/>
            <a:ext cx="4508673" cy="3637883"/>
          </a:xfrm>
        </p:spPr>
        <p:txBody>
          <a:bodyPr>
            <a:normAutofit fontScale="25000" lnSpcReduction="20000"/>
          </a:bodyPr>
          <a:lstStyle/>
          <a:p>
            <a:pPr marL="0" lvl="0" indent="0" algn="just" fontAlgn="base">
              <a:lnSpc>
                <a:spcPct val="100000"/>
              </a:lnSpc>
              <a:spcBef>
                <a:spcPct val="0"/>
              </a:spcBef>
              <a:spcAft>
                <a:spcPct val="0"/>
              </a:spcAft>
              <a:buNone/>
            </a:pPr>
            <a:r>
              <a:rPr lang="el-GR" sz="7200" u="sng" dirty="0">
                <a:solidFill>
                  <a:schemeClr val="tx1"/>
                </a:solidFill>
                <a:cs typeface="Times New Roman" pitchFamily="18" charset="0"/>
              </a:rPr>
              <a:t>Πηγές</a:t>
            </a:r>
          </a:p>
          <a:p>
            <a:pPr marL="0" lvl="0" indent="0" algn="just" fontAlgn="base">
              <a:lnSpc>
                <a:spcPct val="100000"/>
              </a:lnSpc>
              <a:spcBef>
                <a:spcPct val="0"/>
              </a:spcBef>
              <a:spcAft>
                <a:spcPct val="0"/>
              </a:spcAft>
              <a:buNone/>
            </a:pPr>
            <a:r>
              <a:rPr lang="el-GR" sz="6400" dirty="0">
                <a:solidFill>
                  <a:schemeClr val="tx1"/>
                </a:solidFill>
                <a:cs typeface="Arial" charset="0"/>
              </a:rPr>
              <a:t>Από το Διαδίκτυο</a:t>
            </a:r>
            <a:r>
              <a:rPr lang="en-GB" sz="6400" dirty="0">
                <a:solidFill>
                  <a:schemeClr val="tx1"/>
                </a:solidFill>
                <a:cs typeface="Arial" charset="0"/>
              </a:rPr>
              <a:t>:</a:t>
            </a:r>
            <a:endParaRPr lang="el-GR" sz="4400" dirty="0">
              <a:solidFill>
                <a:schemeClr val="tx1"/>
              </a:solidFill>
              <a:cs typeface="Arial" charset="0"/>
            </a:endParaRPr>
          </a:p>
          <a:p>
            <a:pPr marL="0" lvl="0" indent="0" algn="just" fontAlgn="base">
              <a:lnSpc>
                <a:spcPct val="100000"/>
              </a:lnSpc>
              <a:spcBef>
                <a:spcPct val="0"/>
              </a:spcBef>
              <a:spcAft>
                <a:spcPct val="0"/>
              </a:spcAft>
              <a:buNone/>
            </a:pPr>
            <a:r>
              <a:rPr lang="en-GB" sz="4400" dirty="0">
                <a:solidFill>
                  <a:schemeClr val="tx1"/>
                </a:solidFill>
                <a:cs typeface="Arial" charset="0"/>
                <a:hlinkClick r:id="rId5"/>
              </a:rPr>
              <a:t>http://archeia.moec.gov.cy/sd/348/paidikos_kosmos_tis_pinakothikis.pdf</a:t>
            </a:r>
            <a:endParaRPr lang="el-GR" sz="4400" dirty="0">
              <a:solidFill>
                <a:schemeClr val="tx1"/>
              </a:solidFill>
              <a:cs typeface="Arial" charset="0"/>
            </a:endParaRPr>
          </a:p>
          <a:p>
            <a:pPr marL="0" lvl="0" indent="0" algn="just" fontAlgn="base">
              <a:lnSpc>
                <a:spcPct val="100000"/>
              </a:lnSpc>
              <a:spcBef>
                <a:spcPct val="0"/>
              </a:spcBef>
              <a:spcAft>
                <a:spcPct val="0"/>
              </a:spcAft>
              <a:buNone/>
            </a:pPr>
            <a:endParaRPr lang="el-GR" sz="4400" dirty="0">
              <a:solidFill>
                <a:schemeClr val="tx1"/>
              </a:solidFill>
              <a:cs typeface="Arial" charset="0"/>
            </a:endParaRPr>
          </a:p>
          <a:p>
            <a:pPr marL="0" lvl="0" indent="0" algn="just" fontAlgn="base">
              <a:lnSpc>
                <a:spcPct val="100000"/>
              </a:lnSpc>
              <a:spcBef>
                <a:spcPct val="0"/>
              </a:spcBef>
              <a:spcAft>
                <a:spcPct val="0"/>
              </a:spcAft>
              <a:buNone/>
            </a:pPr>
            <a:r>
              <a:rPr lang="en-GB" sz="4400" dirty="0">
                <a:solidFill>
                  <a:schemeClr val="tx1"/>
                </a:solidFill>
                <a:cs typeface="Arial" charset="0"/>
                <a:hlinkClick r:id="rId6"/>
              </a:rPr>
              <a:t>http://archeia.moec.gov.cy/sd/377/viografika_kallitechnon.pdf</a:t>
            </a:r>
            <a:endParaRPr lang="el-GR" sz="4400" dirty="0">
              <a:solidFill>
                <a:schemeClr val="tx1"/>
              </a:solidFill>
              <a:cs typeface="Arial" charset="0"/>
            </a:endParaRPr>
          </a:p>
          <a:p>
            <a:pPr marL="0" lvl="0" indent="0" algn="just" fontAlgn="base">
              <a:lnSpc>
                <a:spcPct val="100000"/>
              </a:lnSpc>
              <a:spcBef>
                <a:spcPct val="0"/>
              </a:spcBef>
              <a:spcAft>
                <a:spcPct val="0"/>
              </a:spcAft>
              <a:buNone/>
            </a:pPr>
            <a:endParaRPr lang="el-GR" sz="4400" dirty="0">
              <a:solidFill>
                <a:schemeClr val="tx1"/>
              </a:solidFill>
              <a:cs typeface="Arial" charset="0"/>
            </a:endParaRPr>
          </a:p>
          <a:p>
            <a:pPr marL="0" lvl="0" indent="0" algn="just" fontAlgn="base">
              <a:lnSpc>
                <a:spcPct val="100000"/>
              </a:lnSpc>
              <a:spcBef>
                <a:spcPct val="0"/>
              </a:spcBef>
              <a:spcAft>
                <a:spcPct val="0"/>
              </a:spcAft>
              <a:buNone/>
            </a:pPr>
            <a:r>
              <a:rPr lang="en-GB" sz="4400" dirty="0">
                <a:solidFill>
                  <a:schemeClr val="tx1"/>
                </a:solidFill>
                <a:cs typeface="Arial" charset="0"/>
                <a:hlinkClick r:id="rId7"/>
              </a:rPr>
              <a:t>https://lemesosblog.com/stiles/apo-to-parelthon/5361-</a:t>
            </a:r>
            <a:r>
              <a:rPr lang="el-GR" sz="4400" dirty="0" err="1">
                <a:solidFill>
                  <a:schemeClr val="tx1"/>
                </a:solidFill>
                <a:cs typeface="Arial" charset="0"/>
                <a:hlinkClick r:id="rId7"/>
              </a:rPr>
              <a:t>λουκία-νικολαϊδου</a:t>
            </a:r>
            <a:r>
              <a:rPr lang="el-GR" sz="4400" dirty="0">
                <a:solidFill>
                  <a:schemeClr val="tx1"/>
                </a:solidFill>
                <a:cs typeface="Arial" charset="0"/>
                <a:hlinkClick r:id="rId7"/>
              </a:rPr>
              <a:t>-–-βασιλείου-(1909-1994)-η-πρώτη-γυναίκα-ζωγράφος-της-</a:t>
            </a:r>
            <a:r>
              <a:rPr lang="el-GR" sz="4400" dirty="0" err="1">
                <a:solidFill>
                  <a:schemeClr val="tx1"/>
                </a:solidFill>
                <a:cs typeface="Arial" charset="0"/>
                <a:hlinkClick r:id="rId7"/>
              </a:rPr>
              <a:t>κύπρου</a:t>
            </a:r>
            <a:r>
              <a:rPr lang="el-GR" sz="4400" dirty="0">
                <a:solidFill>
                  <a:schemeClr val="tx1"/>
                </a:solidFill>
                <a:cs typeface="Arial" charset="0"/>
                <a:hlinkClick r:id="rId7"/>
              </a:rPr>
              <a:t>-ήταν-</a:t>
            </a:r>
            <a:r>
              <a:rPr lang="el-GR" sz="4400" dirty="0" err="1">
                <a:solidFill>
                  <a:schemeClr val="tx1"/>
                </a:solidFill>
                <a:cs typeface="Arial" charset="0"/>
                <a:hlinkClick r:id="rId7"/>
              </a:rPr>
              <a:t>λεμεσιανή</a:t>
            </a:r>
            <a:endParaRPr lang="el-GR" sz="4400" dirty="0">
              <a:solidFill>
                <a:schemeClr val="tx1"/>
              </a:solidFill>
              <a:cs typeface="Arial" charset="0"/>
            </a:endParaRPr>
          </a:p>
          <a:p>
            <a:pPr marL="0" lvl="0" indent="0" algn="just" fontAlgn="base">
              <a:lnSpc>
                <a:spcPct val="100000"/>
              </a:lnSpc>
              <a:spcBef>
                <a:spcPct val="0"/>
              </a:spcBef>
              <a:spcAft>
                <a:spcPct val="0"/>
              </a:spcAft>
              <a:buNone/>
            </a:pPr>
            <a:endParaRPr lang="el-GR" sz="4400" dirty="0">
              <a:solidFill>
                <a:schemeClr val="tx1"/>
              </a:solidFill>
              <a:cs typeface="Arial" charset="0"/>
            </a:endParaRPr>
          </a:p>
          <a:p>
            <a:pPr marL="0" lvl="0" indent="0" algn="just" fontAlgn="base">
              <a:lnSpc>
                <a:spcPct val="100000"/>
              </a:lnSpc>
              <a:spcBef>
                <a:spcPct val="0"/>
              </a:spcBef>
              <a:spcAft>
                <a:spcPct val="0"/>
              </a:spcAft>
              <a:buNone/>
            </a:pPr>
            <a:r>
              <a:rPr lang="en-GB" sz="4400" dirty="0">
                <a:solidFill>
                  <a:schemeClr val="tx1"/>
                </a:solidFill>
                <a:cs typeface="Arial" charset="0"/>
                <a:hlinkClick r:id="rId8"/>
              </a:rPr>
              <a:t>https://pafospress.com/</a:t>
            </a:r>
            <a:r>
              <a:rPr lang="el-GR" sz="4400" dirty="0">
                <a:solidFill>
                  <a:schemeClr val="tx1"/>
                </a:solidFill>
                <a:cs typeface="Arial" charset="0"/>
                <a:hlinkClick r:id="rId8"/>
              </a:rPr>
              <a:t>έκθεση-αφιέρωμα-στους-δημιουργούς-τη/</a:t>
            </a:r>
            <a:endParaRPr lang="el-GR" sz="4400" dirty="0">
              <a:solidFill>
                <a:schemeClr val="tx1"/>
              </a:solidFill>
              <a:cs typeface="Arial" charset="0"/>
            </a:endParaRPr>
          </a:p>
          <a:p>
            <a:pPr marL="0" lvl="0" indent="0" algn="just" fontAlgn="base">
              <a:lnSpc>
                <a:spcPct val="100000"/>
              </a:lnSpc>
              <a:spcBef>
                <a:spcPct val="0"/>
              </a:spcBef>
              <a:spcAft>
                <a:spcPct val="0"/>
              </a:spcAft>
              <a:buNone/>
            </a:pPr>
            <a:endParaRPr lang="el-GR" sz="4400" dirty="0">
              <a:solidFill>
                <a:schemeClr val="tx1"/>
              </a:solidFill>
              <a:cs typeface="Arial" charset="0"/>
            </a:endParaRPr>
          </a:p>
          <a:p>
            <a:pPr marL="0" lvl="0" indent="0" algn="just" fontAlgn="base">
              <a:lnSpc>
                <a:spcPct val="100000"/>
              </a:lnSpc>
              <a:spcBef>
                <a:spcPct val="0"/>
              </a:spcBef>
              <a:spcAft>
                <a:spcPct val="0"/>
              </a:spcAft>
              <a:buNone/>
            </a:pPr>
            <a:r>
              <a:rPr lang="en-GB" sz="4400" dirty="0">
                <a:solidFill>
                  <a:schemeClr val="tx1"/>
                </a:solidFill>
                <a:cs typeface="Arial" charset="0"/>
                <a:hlinkClick r:id="rId9"/>
              </a:rPr>
              <a:t>https://xronografos.com/</a:t>
            </a:r>
            <a:r>
              <a:rPr lang="el-GR" sz="4400" dirty="0">
                <a:solidFill>
                  <a:schemeClr val="tx1"/>
                </a:solidFill>
                <a:cs typeface="Arial" charset="0"/>
                <a:hlinkClick r:id="rId9"/>
              </a:rPr>
              <a:t>επιφανείς-</a:t>
            </a:r>
            <a:r>
              <a:rPr lang="el-GR" sz="4400" dirty="0" err="1">
                <a:solidFill>
                  <a:schemeClr val="tx1"/>
                </a:solidFill>
                <a:cs typeface="Arial" charset="0"/>
                <a:hlinkClick r:id="rId9"/>
              </a:rPr>
              <a:t>στροβολιώτες</a:t>
            </a:r>
            <a:r>
              <a:rPr lang="el-GR" sz="4400" dirty="0">
                <a:solidFill>
                  <a:schemeClr val="tx1"/>
                </a:solidFill>
                <a:cs typeface="Arial" charset="0"/>
                <a:hlinkClick r:id="rId9"/>
              </a:rPr>
              <a:t>-οι-</a:t>
            </a:r>
            <a:r>
              <a:rPr lang="el-GR" sz="4400" dirty="0" err="1">
                <a:solidFill>
                  <a:schemeClr val="tx1"/>
                </a:solidFill>
                <a:cs typeface="Arial" charset="0"/>
                <a:hlinkClick r:id="rId9"/>
              </a:rPr>
              <a:t>ποιητάρηδ</a:t>
            </a:r>
            <a:r>
              <a:rPr lang="el-GR" sz="4400" dirty="0">
                <a:solidFill>
                  <a:schemeClr val="tx1"/>
                </a:solidFill>
                <a:cs typeface="Arial" charset="0"/>
                <a:hlinkClick r:id="rId9"/>
              </a:rPr>
              <a:t>/</a:t>
            </a:r>
            <a:endParaRPr lang="el-GR" sz="4400" dirty="0">
              <a:solidFill>
                <a:schemeClr val="tx1"/>
              </a:solidFill>
              <a:cs typeface="Arial" charset="0"/>
            </a:endParaRPr>
          </a:p>
          <a:p>
            <a:pPr marL="0" lvl="0" indent="0" algn="just" fontAlgn="base">
              <a:lnSpc>
                <a:spcPct val="100000"/>
              </a:lnSpc>
              <a:spcBef>
                <a:spcPct val="0"/>
              </a:spcBef>
              <a:spcAft>
                <a:spcPct val="0"/>
              </a:spcAft>
              <a:buNone/>
            </a:pPr>
            <a:endParaRPr lang="el-GR" sz="4400" dirty="0">
              <a:solidFill>
                <a:schemeClr val="tx1"/>
              </a:solidFill>
              <a:cs typeface="Arial" charset="0"/>
            </a:endParaRPr>
          </a:p>
          <a:p>
            <a:pPr marL="0" lvl="0" indent="0" algn="just" fontAlgn="base">
              <a:lnSpc>
                <a:spcPct val="100000"/>
              </a:lnSpc>
              <a:spcBef>
                <a:spcPct val="0"/>
              </a:spcBef>
              <a:spcAft>
                <a:spcPct val="0"/>
              </a:spcAft>
              <a:buNone/>
            </a:pPr>
            <a:r>
              <a:rPr lang="en-GB" sz="4400" dirty="0">
                <a:solidFill>
                  <a:schemeClr val="tx1"/>
                </a:solidFill>
                <a:cs typeface="Arial" charset="0"/>
                <a:hlinkClick r:id="rId10"/>
              </a:rPr>
              <a:t>https://www.philenews.com/downtown/politismos/article/668049</a:t>
            </a:r>
            <a:endParaRPr lang="el-GR" sz="4400" dirty="0">
              <a:solidFill>
                <a:schemeClr val="tx1"/>
              </a:solidFill>
              <a:cs typeface="Arial" charset="0"/>
            </a:endParaRPr>
          </a:p>
          <a:p>
            <a:pPr marL="0" lvl="0" indent="0" algn="just" fontAlgn="base">
              <a:lnSpc>
                <a:spcPct val="100000"/>
              </a:lnSpc>
              <a:spcBef>
                <a:spcPct val="0"/>
              </a:spcBef>
              <a:spcAft>
                <a:spcPct val="0"/>
              </a:spcAft>
              <a:buNone/>
            </a:pPr>
            <a:endParaRPr lang="el-GR" sz="4400" dirty="0">
              <a:solidFill>
                <a:schemeClr val="tx1"/>
              </a:solidFill>
              <a:cs typeface="Arial" charset="0"/>
            </a:endParaRPr>
          </a:p>
          <a:p>
            <a:pPr marL="0" lvl="0" indent="0" algn="just" fontAlgn="base">
              <a:lnSpc>
                <a:spcPct val="100000"/>
              </a:lnSpc>
              <a:spcBef>
                <a:spcPct val="0"/>
              </a:spcBef>
              <a:spcAft>
                <a:spcPct val="0"/>
              </a:spcAft>
              <a:buNone/>
            </a:pPr>
            <a:r>
              <a:rPr lang="en-GB" sz="4400" dirty="0">
                <a:solidFill>
                  <a:schemeClr val="tx1"/>
                </a:solidFill>
                <a:cs typeface="Arial" charset="0"/>
                <a:hlinkClick r:id="rId11"/>
              </a:rPr>
              <a:t>http://parathyro.politis.com.cy/2019/01/christoforos-savva-50-chronia-meta/</a:t>
            </a:r>
            <a:endParaRPr lang="el-GR" sz="4400" dirty="0">
              <a:solidFill>
                <a:schemeClr val="tx1"/>
              </a:solidFill>
              <a:cs typeface="Arial" charset="0"/>
            </a:endParaRPr>
          </a:p>
          <a:p>
            <a:pPr marL="0" lvl="0" indent="0" algn="just" fontAlgn="base">
              <a:lnSpc>
                <a:spcPct val="100000"/>
              </a:lnSpc>
              <a:spcBef>
                <a:spcPct val="0"/>
              </a:spcBef>
              <a:spcAft>
                <a:spcPct val="0"/>
              </a:spcAft>
              <a:buNone/>
            </a:pPr>
            <a:endParaRPr lang="el-GR" sz="4400" dirty="0">
              <a:solidFill>
                <a:schemeClr val="tx1"/>
              </a:solidFill>
              <a:cs typeface="Arial" charset="0"/>
            </a:endParaRPr>
          </a:p>
          <a:p>
            <a:pPr marL="0" lvl="0" indent="0" algn="just" fontAlgn="base">
              <a:lnSpc>
                <a:spcPct val="100000"/>
              </a:lnSpc>
              <a:spcBef>
                <a:spcPct val="0"/>
              </a:spcBef>
              <a:spcAft>
                <a:spcPct val="0"/>
              </a:spcAft>
              <a:buNone/>
            </a:pPr>
            <a:r>
              <a:rPr lang="en-GB" sz="4400" dirty="0">
                <a:solidFill>
                  <a:schemeClr val="tx1"/>
                </a:solidFill>
                <a:cs typeface="Arial" charset="0"/>
                <a:hlinkClick r:id="rId12"/>
              </a:rPr>
              <a:t>https://www.armidabooks.com/book-authors/christophorossavva/</a:t>
            </a:r>
            <a:endParaRPr lang="el-GR" sz="4400" dirty="0">
              <a:solidFill>
                <a:schemeClr val="tx1"/>
              </a:solidFill>
              <a:cs typeface="Arial" charset="0"/>
            </a:endParaRPr>
          </a:p>
          <a:p>
            <a:pPr marL="0" lvl="0" indent="0" algn="just" fontAlgn="base">
              <a:lnSpc>
                <a:spcPct val="100000"/>
              </a:lnSpc>
              <a:spcBef>
                <a:spcPct val="0"/>
              </a:spcBef>
              <a:spcAft>
                <a:spcPct val="0"/>
              </a:spcAft>
              <a:buNone/>
            </a:pPr>
            <a:endParaRPr lang="el-GR" dirty="0">
              <a:solidFill>
                <a:schemeClr val="tx1"/>
              </a:solidFill>
              <a:latin typeface="Arial" charset="0"/>
              <a:cs typeface="Arial" charset="0"/>
            </a:endParaRPr>
          </a:p>
          <a:p>
            <a:pPr marL="0" lvl="0" indent="0" algn="just" fontAlgn="base">
              <a:lnSpc>
                <a:spcPct val="100000"/>
              </a:lnSpc>
              <a:spcBef>
                <a:spcPct val="0"/>
              </a:spcBef>
              <a:spcAft>
                <a:spcPct val="0"/>
              </a:spcAft>
              <a:buNone/>
            </a:pPr>
            <a:r>
              <a:rPr lang="el-GR" sz="6400" dirty="0">
                <a:solidFill>
                  <a:schemeClr val="tx1"/>
                </a:solidFill>
                <a:cs typeface="Arial" charset="0"/>
              </a:rPr>
              <a:t>Βιβλίο</a:t>
            </a:r>
            <a:r>
              <a:rPr lang="en-GB" sz="6400" dirty="0">
                <a:solidFill>
                  <a:schemeClr val="tx1"/>
                </a:solidFill>
                <a:cs typeface="Arial" charset="0"/>
              </a:rPr>
              <a:t>:</a:t>
            </a:r>
            <a:endParaRPr lang="el-GR" sz="6400" dirty="0">
              <a:solidFill>
                <a:schemeClr val="tx1"/>
              </a:solidFill>
              <a:cs typeface="Arial" charset="0"/>
            </a:endParaRPr>
          </a:p>
          <a:p>
            <a:pPr marL="0" lvl="0" indent="0" algn="just" fontAlgn="base">
              <a:lnSpc>
                <a:spcPct val="100000"/>
              </a:lnSpc>
              <a:spcBef>
                <a:spcPct val="0"/>
              </a:spcBef>
              <a:spcAft>
                <a:spcPct val="0"/>
              </a:spcAft>
              <a:buNone/>
            </a:pPr>
            <a:r>
              <a:rPr lang="el-GR" sz="4800" dirty="0">
                <a:solidFill>
                  <a:schemeClr val="tx1"/>
                </a:solidFill>
                <a:cs typeface="Arial" charset="0"/>
              </a:rPr>
              <a:t>-Υπουργείο Παιδείας και Πολιτισμού</a:t>
            </a:r>
            <a:r>
              <a:rPr lang="en-GB" sz="4800" dirty="0">
                <a:solidFill>
                  <a:schemeClr val="tx1"/>
                </a:solidFill>
                <a:cs typeface="Arial" charset="0"/>
              </a:rPr>
              <a:t> (199</a:t>
            </a:r>
            <a:r>
              <a:rPr lang="el-GR" sz="4800" dirty="0">
                <a:solidFill>
                  <a:schemeClr val="tx1"/>
                </a:solidFill>
                <a:cs typeface="Arial" charset="0"/>
              </a:rPr>
              <a:t>8</a:t>
            </a:r>
            <a:r>
              <a:rPr lang="en-GB" sz="4800" dirty="0">
                <a:solidFill>
                  <a:schemeClr val="tx1"/>
                </a:solidFill>
                <a:cs typeface="Arial" charset="0"/>
              </a:rPr>
              <a:t>)</a:t>
            </a:r>
            <a:r>
              <a:rPr lang="el-GR" sz="4800" dirty="0">
                <a:solidFill>
                  <a:schemeClr val="tx1"/>
                </a:solidFill>
                <a:cs typeface="Arial" charset="0"/>
              </a:rPr>
              <a:t>. </a:t>
            </a:r>
            <a:r>
              <a:rPr lang="el-GR" sz="4800" i="1" dirty="0">
                <a:solidFill>
                  <a:schemeClr val="tx1"/>
                </a:solidFill>
                <a:cs typeface="Arial" charset="0"/>
              </a:rPr>
              <a:t>Κρατική Πινακοθήκη Σύγχρονης Κυπριακής Τέχνης.</a:t>
            </a:r>
            <a:r>
              <a:rPr lang="en-US" sz="4800" i="1" dirty="0">
                <a:solidFill>
                  <a:schemeClr val="tx1"/>
                </a:solidFill>
                <a:cs typeface="Arial" charset="0"/>
              </a:rPr>
              <a:t> </a:t>
            </a:r>
            <a:r>
              <a:rPr lang="el-GR" sz="4800" dirty="0">
                <a:solidFill>
                  <a:schemeClr val="tx1"/>
                </a:solidFill>
                <a:cs typeface="Arial" charset="0"/>
              </a:rPr>
              <a:t>Λευκωσία</a:t>
            </a:r>
            <a:r>
              <a:rPr lang="en-GB" sz="4800" dirty="0">
                <a:solidFill>
                  <a:schemeClr val="tx1"/>
                </a:solidFill>
                <a:cs typeface="Arial" charset="0"/>
              </a:rPr>
              <a:t>:</a:t>
            </a:r>
            <a:r>
              <a:rPr lang="el-GR" sz="4800" dirty="0">
                <a:solidFill>
                  <a:schemeClr val="tx1"/>
                </a:solidFill>
                <a:cs typeface="Arial" charset="0"/>
              </a:rPr>
              <a:t>Πολιτιστικές Υπηρεσίες Υπουργείου Παιδείας και Πολιτισμού</a:t>
            </a:r>
            <a:endParaRPr lang="en-GB" sz="4800" dirty="0">
              <a:solidFill>
                <a:schemeClr val="tx1"/>
              </a:solidFill>
              <a:cs typeface="Times New Roman" pitchFamily="18" charset="0"/>
            </a:endParaRPr>
          </a:p>
          <a:p>
            <a:endParaRPr lang="en-GB" dirty="0"/>
          </a:p>
        </p:txBody>
      </p:sp>
      <p:pic>
        <p:nvPicPr>
          <p:cNvPr id="4" name="Picture 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768082" y="4823451"/>
            <a:ext cx="1524725" cy="1524725"/>
          </a:xfrm>
          <a:prstGeom prst="rect">
            <a:avLst/>
          </a:prstGeom>
        </p:spPr>
      </p:pic>
    </p:spTree>
    <p:extLst>
      <p:ext uri="{BB962C8B-B14F-4D97-AF65-F5344CB8AC3E}">
        <p14:creationId xmlns:p14="http://schemas.microsoft.com/office/powerpoint/2010/main" val="205091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1493794" y="0"/>
            <a:ext cx="9689674" cy="6825670"/>
          </a:xfrm>
        </p:spPr>
      </p:pic>
      <p:sp>
        <p:nvSpPr>
          <p:cNvPr id="5" name="Title 4"/>
          <p:cNvSpPr>
            <a:spLocks noGrp="1"/>
          </p:cNvSpPr>
          <p:nvPr>
            <p:ph type="title"/>
          </p:nvPr>
        </p:nvSpPr>
        <p:spPr>
          <a:xfrm>
            <a:off x="1493794" y="361868"/>
            <a:ext cx="9319573" cy="1145477"/>
          </a:xfrm>
          <a:prstGeom prst="rect">
            <a:avLst/>
          </a:prstGeom>
          <a:noFill/>
        </p:spPr>
        <p:txBody>
          <a:bodyPr wrap="square" lIns="91440" tIns="45720" rIns="91440" bIns="45720">
            <a:prstTxWarp prst="textWave2">
              <a:avLst/>
            </a:prstTxWarp>
            <a:spAutoFit/>
            <a:scene3d>
              <a:camera prst="orthographicFront"/>
              <a:lightRig rig="soft" dir="t">
                <a:rot lat="0" lon="0" rev="15600000"/>
              </a:lightRig>
            </a:scene3d>
            <a:sp3d extrusionH="57150" prstMaterial="softEdge">
              <a:bevelT w="25400" h="38100"/>
            </a:sp3d>
          </a:bodyPr>
          <a:lstStyle/>
          <a:p>
            <a:pPr algn="ctr"/>
            <a:r>
              <a:rPr lang="el-GR" sz="7200" b="1" i="1" dirty="0">
                <a:ln/>
                <a:solidFill>
                  <a:srgbClr val="E3293B"/>
                </a:solidFill>
              </a:rPr>
              <a:t>Κ</a:t>
            </a:r>
            <a:r>
              <a:rPr lang="el-GR" sz="7200" b="1" i="1" dirty="0">
                <a:ln/>
                <a:solidFill>
                  <a:srgbClr val="FF0000"/>
                </a:solidFill>
              </a:rPr>
              <a:t>Α</a:t>
            </a:r>
            <a:r>
              <a:rPr lang="el-GR" sz="7200" b="1" i="1" dirty="0">
                <a:ln/>
                <a:solidFill>
                  <a:srgbClr val="00B0F0"/>
                </a:solidFill>
              </a:rPr>
              <a:t>Λ</a:t>
            </a:r>
            <a:r>
              <a:rPr lang="el-GR" sz="7200" b="1" i="1" dirty="0">
                <a:ln/>
                <a:solidFill>
                  <a:srgbClr val="92D050"/>
                </a:solidFill>
              </a:rPr>
              <a:t>Ω</a:t>
            </a:r>
            <a:r>
              <a:rPr lang="el-GR" sz="7200" b="1" i="1" dirty="0">
                <a:ln/>
                <a:solidFill>
                  <a:srgbClr val="E3293B"/>
                </a:solidFill>
              </a:rPr>
              <a:t>Σ</a:t>
            </a:r>
            <a:r>
              <a:rPr lang="el-GR" sz="7200" b="1" i="1" dirty="0">
                <a:ln/>
                <a:solidFill>
                  <a:srgbClr val="FF0000"/>
                </a:solidFill>
              </a:rPr>
              <a:t>Ο</a:t>
            </a:r>
            <a:r>
              <a:rPr lang="el-GR" sz="7200" b="1" i="1" dirty="0">
                <a:ln/>
                <a:solidFill>
                  <a:srgbClr val="00B0F0"/>
                </a:solidFill>
              </a:rPr>
              <a:t>Ρ</a:t>
            </a:r>
            <a:r>
              <a:rPr lang="el-GR" sz="7200" b="1" i="1" dirty="0">
                <a:ln/>
                <a:solidFill>
                  <a:srgbClr val="92D050"/>
                </a:solidFill>
              </a:rPr>
              <a:t>Ι</a:t>
            </a:r>
            <a:r>
              <a:rPr lang="el-GR" sz="7200" b="1" i="1" dirty="0">
                <a:ln/>
                <a:solidFill>
                  <a:srgbClr val="E3293B"/>
                </a:solidFill>
              </a:rPr>
              <a:t>Σ</a:t>
            </a:r>
            <a:r>
              <a:rPr lang="el-GR" sz="7200" b="1" i="1" dirty="0">
                <a:ln/>
                <a:solidFill>
                  <a:srgbClr val="FF0000"/>
                </a:solidFill>
              </a:rPr>
              <a:t>Α</a:t>
            </a:r>
            <a:r>
              <a:rPr lang="el-GR" sz="7200" b="1" i="1" dirty="0">
                <a:ln/>
                <a:solidFill>
                  <a:srgbClr val="00B0F0"/>
                </a:solidFill>
              </a:rPr>
              <a:t>Τ</a:t>
            </a:r>
            <a:r>
              <a:rPr lang="el-GR" sz="7200" b="1" i="1" dirty="0">
                <a:ln/>
                <a:solidFill>
                  <a:srgbClr val="33CC33"/>
                </a:solidFill>
              </a:rPr>
              <a:t>Ε</a:t>
            </a:r>
            <a:endParaRPr lang="en-US" sz="7200" b="1" i="1" cap="none" spc="0" dirty="0">
              <a:ln/>
              <a:solidFill>
                <a:srgbClr val="33CC33"/>
              </a:solidFill>
              <a:effectLst/>
            </a:endParaRPr>
          </a:p>
        </p:txBody>
      </p:sp>
      <p:sp>
        <p:nvSpPr>
          <p:cNvPr id="8" name="Rectangle 7"/>
          <p:cNvSpPr/>
          <p:nvPr/>
        </p:nvSpPr>
        <p:spPr>
          <a:xfrm>
            <a:off x="3281082" y="5179920"/>
            <a:ext cx="7902386" cy="156966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l-GR" sz="4800" b="1" dirty="0">
                <a:ln/>
                <a:solidFill>
                  <a:srgbClr val="5CD618"/>
                </a:solidFill>
              </a:rPr>
              <a:t>Στην Κρατική Πινακοθήκη </a:t>
            </a:r>
          </a:p>
          <a:p>
            <a:pPr algn="ctr"/>
            <a:r>
              <a:rPr lang="el-GR" sz="4800" b="1" dirty="0">
                <a:ln/>
                <a:solidFill>
                  <a:srgbClr val="5CD618"/>
                </a:solidFill>
              </a:rPr>
              <a:t>Σύγχρονης Κυπριακής Τέχνης</a:t>
            </a:r>
            <a:endParaRPr lang="en-US" sz="4800" b="1" cap="none" spc="0" dirty="0">
              <a:ln/>
              <a:solidFill>
                <a:srgbClr val="5CD618"/>
              </a:solidFill>
              <a:effectLst/>
            </a:endParaRPr>
          </a:p>
        </p:txBody>
      </p:sp>
      <p:pic>
        <p:nvPicPr>
          <p:cNvPr id="9" name="bensound-inspi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0748682" y="1332549"/>
            <a:ext cx="609600" cy="609600"/>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881" y="4745116"/>
            <a:ext cx="4175692" cy="2265376"/>
          </a:xfrm>
          <a:prstGeom prst="rect">
            <a:avLst/>
          </a:prstGeom>
        </p:spPr>
      </p:pic>
    </p:spTree>
    <p:extLst>
      <p:ext uri="{BB962C8B-B14F-4D97-AF65-F5344CB8AC3E}">
        <p14:creationId xmlns:p14="http://schemas.microsoft.com/office/powerpoint/2010/main" val="293411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0848" y="1"/>
            <a:ext cx="7631151" cy="1284656"/>
          </a:xfrm>
        </p:spPr>
        <p:txBody>
          <a:bodyPr/>
          <a:lstStyle/>
          <a:p>
            <a:r>
              <a:rPr lang="el-GR" dirty="0">
                <a:solidFill>
                  <a:srgbClr val="002060"/>
                </a:solidFill>
              </a:rPr>
              <a:t>ΠΑΜΕ ΠΙΝΑΚΟΘΗΚΗ!</a:t>
            </a:r>
            <a:endParaRPr lang="en-GB" dirty="0">
              <a:solidFill>
                <a:srgbClr val="002060"/>
              </a:solidFill>
            </a:endParaRPr>
          </a:p>
        </p:txBody>
      </p:sp>
      <p:sp>
        <p:nvSpPr>
          <p:cNvPr id="7" name="Content Placeholder 6"/>
          <p:cNvSpPr>
            <a:spLocks noGrp="1"/>
          </p:cNvSpPr>
          <p:nvPr>
            <p:ph sz="half" idx="2"/>
          </p:nvPr>
        </p:nvSpPr>
        <p:spPr>
          <a:xfrm>
            <a:off x="4209328" y="1284657"/>
            <a:ext cx="7982672" cy="5573343"/>
          </a:xfrm>
        </p:spPr>
        <p:txBody>
          <a:bodyPr>
            <a:normAutofit fontScale="40000" lnSpcReduction="20000"/>
          </a:bodyPr>
          <a:lstStyle/>
          <a:p>
            <a:pPr marL="0" indent="0">
              <a:buNone/>
            </a:pPr>
            <a:r>
              <a:rPr lang="el-GR" sz="4800" b="1" dirty="0"/>
              <a:t> Όταν ανοίξουν και πάλι τα μουσεία και οι πινακοθήκες,</a:t>
            </a:r>
          </a:p>
          <a:p>
            <a:pPr marL="0" indent="0">
              <a:buNone/>
            </a:pPr>
            <a:r>
              <a:rPr lang="el-GR" sz="4800" b="1" dirty="0"/>
              <a:t> όλα αυτά τα έργα που γνωρίσαμε και άλλα τόσα </a:t>
            </a:r>
          </a:p>
          <a:p>
            <a:pPr marL="0" indent="0">
              <a:buNone/>
            </a:pPr>
            <a:r>
              <a:rPr lang="el-GR" sz="4800" b="1" dirty="0"/>
              <a:t> μπορούμε να τα θαυμάσουμε από κοντά  στην </a:t>
            </a:r>
          </a:p>
          <a:p>
            <a:pPr marL="0" indent="0">
              <a:buNone/>
            </a:pPr>
            <a:r>
              <a:rPr lang="el-GR" sz="4800" b="1" dirty="0"/>
              <a:t> Κρατική Πινακοθήκη Σύγχρονης Κυπριακής Τέχνης, </a:t>
            </a:r>
          </a:p>
          <a:p>
            <a:pPr marL="0" indent="0">
              <a:buNone/>
            </a:pPr>
            <a:r>
              <a:rPr lang="el-GR" sz="4800" b="1" dirty="0"/>
              <a:t> όπου υπάρχουν Δανειστικά Σακίδια με δραστηριότητες</a:t>
            </a:r>
          </a:p>
          <a:p>
            <a:pPr marL="0" indent="0">
              <a:buNone/>
            </a:pPr>
            <a:r>
              <a:rPr lang="el-GR" sz="4800" b="1" dirty="0"/>
              <a:t> και παιχνίδια για όλη την οικογένεια.</a:t>
            </a:r>
          </a:p>
          <a:p>
            <a:pPr marL="0" indent="0">
              <a:buNone/>
            </a:pPr>
            <a:endParaRPr lang="el-GR" sz="4800" dirty="0"/>
          </a:p>
          <a:p>
            <a:pPr marL="0" indent="0">
              <a:buNone/>
            </a:pPr>
            <a:endParaRPr lang="el-GR" sz="4800" dirty="0"/>
          </a:p>
          <a:p>
            <a:pPr marL="0" indent="0">
              <a:buNone/>
            </a:pPr>
            <a:endParaRPr lang="el-GR" sz="4800" b="1" dirty="0"/>
          </a:p>
          <a:p>
            <a:pPr marL="0" indent="0">
              <a:buNone/>
            </a:pPr>
            <a:r>
              <a:rPr lang="el-GR" sz="4800" b="1" dirty="0"/>
              <a:t>Ώρες λειτουργίας της Πινακοθήκης: </a:t>
            </a:r>
          </a:p>
          <a:p>
            <a:pPr marL="0" indent="0">
              <a:buNone/>
            </a:pPr>
            <a:r>
              <a:rPr lang="el-GR" sz="4800" b="1" dirty="0"/>
              <a:t>∆</a:t>
            </a:r>
            <a:r>
              <a:rPr lang="el-GR" sz="4800" b="1" dirty="0" err="1"/>
              <a:t>ευτέρα</a:t>
            </a:r>
            <a:r>
              <a:rPr lang="el-GR" sz="4800" b="1" dirty="0"/>
              <a:t> - Παρασκευή: 10:00π.μ. - 16:45μ.μ.</a:t>
            </a:r>
          </a:p>
          <a:p>
            <a:pPr marL="0" indent="0">
              <a:buNone/>
            </a:pPr>
            <a:r>
              <a:rPr lang="el-GR" sz="4800" b="1" dirty="0"/>
              <a:t>Σάββατο: 10:00π.μ. - 12:45μ.μ.</a:t>
            </a:r>
          </a:p>
          <a:p>
            <a:pPr marL="0" indent="0">
              <a:buNone/>
            </a:pPr>
            <a:r>
              <a:rPr lang="el-GR" sz="4800" b="1" dirty="0" err="1"/>
              <a:t>Τηλ</a:t>
            </a:r>
            <a:r>
              <a:rPr lang="el-GR" sz="4800" b="1" dirty="0"/>
              <a:t>.: +357 22 458 228 </a:t>
            </a:r>
          </a:p>
          <a:p>
            <a:pPr marL="0" indent="0">
              <a:buNone/>
            </a:pPr>
            <a:r>
              <a:rPr lang="el-GR" sz="4800" b="1" dirty="0"/>
              <a:t>∆</a:t>
            </a:r>
            <a:r>
              <a:rPr lang="el-GR" sz="4800" b="1" dirty="0" err="1"/>
              <a:t>ιεύθυνση</a:t>
            </a:r>
            <a:r>
              <a:rPr lang="el-GR" sz="4800" b="1" dirty="0"/>
              <a:t>: </a:t>
            </a:r>
            <a:r>
              <a:rPr lang="el-GR" sz="4800" b="1" dirty="0" err="1"/>
              <a:t>Στασίνου</a:t>
            </a:r>
            <a:r>
              <a:rPr lang="el-GR" sz="4800" b="1" dirty="0"/>
              <a:t> και Κρήτης,</a:t>
            </a:r>
          </a:p>
          <a:p>
            <a:pPr marL="0" indent="0">
              <a:buNone/>
            </a:pPr>
            <a:r>
              <a:rPr lang="el-GR" sz="4800" b="1" dirty="0"/>
              <a:t>Είσοδος: Ελεύθερη </a:t>
            </a:r>
          </a:p>
          <a:p>
            <a:pPr marL="0" indent="0">
              <a:buNone/>
            </a:pPr>
            <a:endParaRPr lang="el-GR" dirty="0"/>
          </a:p>
        </p:txBody>
      </p:sp>
      <p:sp>
        <p:nvSpPr>
          <p:cNvPr id="10" name="Rectangle 9"/>
          <p:cNvSpPr/>
          <p:nvPr/>
        </p:nvSpPr>
        <p:spPr>
          <a:xfrm>
            <a:off x="4303258" y="3913556"/>
            <a:ext cx="3630507" cy="400110"/>
          </a:xfrm>
          <a:prstGeom prst="rect">
            <a:avLst/>
          </a:prstGeom>
        </p:spPr>
        <p:txBody>
          <a:bodyPr wrap="square">
            <a:spAutoFit/>
          </a:bodyPr>
          <a:lstStyle/>
          <a:p>
            <a:r>
              <a:rPr lang="el-GR" sz="2000" b="1" dirty="0">
                <a:solidFill>
                  <a:srgbClr val="E3293B"/>
                </a:solidFill>
              </a:rPr>
              <a:t>ΜΑΘΑΙΝΟΥΜΕ ΠΕΡΙΣΣΟΤΕΡΑ</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99946" y="3698309"/>
            <a:ext cx="614289" cy="830604"/>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17630" y="858756"/>
            <a:ext cx="2674369" cy="2919867"/>
          </a:xfrm>
          <a:prstGeom prst="rect">
            <a:avLst/>
          </a:prstGeom>
        </p:spPr>
      </p:pic>
      <p:pic>
        <p:nvPicPr>
          <p:cNvPr id="17" name="Content Placeholder 16"/>
          <p:cNvPicPr>
            <a:picLocks noGrp="1" noChangeAspect="1"/>
          </p:cNvPicPr>
          <p:nvPr>
            <p:ph sz="half" idx="1"/>
          </p:nvPr>
        </p:nvPicPr>
        <p:blipFill>
          <a:blip r:embed="rId4" cstate="print">
            <a:extLst>
              <a:ext uri="{28A0092B-C50C-407E-A947-70E740481C1C}">
                <a14:useLocalDpi xmlns:a14="http://schemas.microsoft.com/office/drawing/2010/main"/>
              </a:ext>
            </a:extLst>
          </a:blip>
          <a:stretch>
            <a:fillRect/>
          </a:stretch>
        </p:blipFill>
        <p:spPr>
          <a:xfrm>
            <a:off x="0" y="1"/>
            <a:ext cx="4209328" cy="5632518"/>
          </a:xfrm>
        </p:spPr>
      </p:pic>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53322" y="4282888"/>
            <a:ext cx="3585643" cy="2525825"/>
          </a:xfrm>
          <a:prstGeom prst="rect">
            <a:avLst/>
          </a:prstGeom>
        </p:spPr>
      </p:pic>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5148" y="5433588"/>
            <a:ext cx="2670995" cy="1449055"/>
          </a:xfrm>
          <a:prstGeom prst="rect">
            <a:avLst/>
          </a:prstGeom>
        </p:spPr>
      </p:pic>
      <p:pic>
        <p:nvPicPr>
          <p:cNvPr id="23" name="Picture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851" y="4557955"/>
            <a:ext cx="4278237" cy="1751266"/>
          </a:xfrm>
          <a:prstGeom prst="rect">
            <a:avLst/>
          </a:prstGeom>
        </p:spPr>
      </p:pic>
      <p:sp>
        <p:nvSpPr>
          <p:cNvPr id="12" name="Rectangle 11"/>
          <p:cNvSpPr/>
          <p:nvPr/>
        </p:nvSpPr>
        <p:spPr>
          <a:xfrm>
            <a:off x="2909" y="6124685"/>
            <a:ext cx="4209328" cy="610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a:solidFill>
                  <a:schemeClr val="tx1"/>
                </a:solidFill>
              </a:rPr>
              <a:t>Επιστροφή στην προηγούμενη σελίδα</a:t>
            </a:r>
          </a:p>
        </p:txBody>
      </p:sp>
      <p:sp>
        <p:nvSpPr>
          <p:cNvPr id="13" name="Curved Left Arrow 12">
            <a:hlinkClick r:id="rId8" action="ppaction://hlinksldjump">
              <a:snd r:embed="rId9" name="chimes.wav"/>
            </a:hlinkClick>
          </p:cNvPr>
          <p:cNvSpPr/>
          <p:nvPr/>
        </p:nvSpPr>
        <p:spPr>
          <a:xfrm>
            <a:off x="3645206" y="6377897"/>
            <a:ext cx="590514" cy="257788"/>
          </a:xfrm>
          <a:prstGeom prst="curvedLef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3075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5493" y="0"/>
            <a:ext cx="4073442" cy="5879939"/>
          </a:xfrm>
        </p:spPr>
      </p:pic>
      <p:pic>
        <p:nvPicPr>
          <p:cNvPr id="6" name="Content Placeholder 5"/>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7535594" y="0"/>
            <a:ext cx="4656406" cy="5820508"/>
          </a:xfrm>
        </p:spPr>
      </p:pic>
      <p:sp>
        <p:nvSpPr>
          <p:cNvPr id="8" name="Rectangle 7"/>
          <p:cNvSpPr/>
          <p:nvPr/>
        </p:nvSpPr>
        <p:spPr>
          <a:xfrm>
            <a:off x="-2" y="5879939"/>
            <a:ext cx="4105269" cy="9780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dirty="0"/>
              <a:t>Λουκία Νικολαΐδου-Βασιλείου(1909-1994) </a:t>
            </a:r>
            <a:r>
              <a:rPr lang="el-GR" i="1" dirty="0"/>
              <a:t>Οι Αγαθοί Καρποί της Γης </a:t>
            </a:r>
          </a:p>
          <a:p>
            <a:r>
              <a:rPr lang="el-GR" dirty="0"/>
              <a:t>λάδι σε καμβά,1930-33,188</a:t>
            </a:r>
            <a:r>
              <a:rPr lang="en-GB" dirty="0"/>
              <a:t>x140 </a:t>
            </a:r>
            <a:r>
              <a:rPr lang="el-GR" dirty="0"/>
              <a:t>εκ.</a:t>
            </a:r>
            <a:endParaRPr lang="en-GB" dirty="0"/>
          </a:p>
        </p:txBody>
      </p:sp>
      <p:sp>
        <p:nvSpPr>
          <p:cNvPr id="9" name="Rectangle 8"/>
          <p:cNvSpPr/>
          <p:nvPr/>
        </p:nvSpPr>
        <p:spPr>
          <a:xfrm>
            <a:off x="7535594" y="5820508"/>
            <a:ext cx="4656406" cy="103749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dirty="0"/>
              <a:t>Λουκία Νικολαΐδου-Βασιλείου(1909-1994) </a:t>
            </a:r>
          </a:p>
          <a:p>
            <a:r>
              <a:rPr lang="el-GR" i="1" dirty="0"/>
              <a:t>«Ένωση» ένα όνειρο για την Κύπρο</a:t>
            </a:r>
          </a:p>
          <a:p>
            <a:r>
              <a:rPr lang="el-GR" dirty="0"/>
              <a:t>λάδι σε καμβά,1954-56,137</a:t>
            </a:r>
            <a:r>
              <a:rPr lang="en-GB" dirty="0"/>
              <a:t>x1</a:t>
            </a:r>
            <a:r>
              <a:rPr lang="el-GR" dirty="0"/>
              <a:t>11</a:t>
            </a:r>
            <a:r>
              <a:rPr lang="en-GB" dirty="0"/>
              <a:t> </a:t>
            </a:r>
            <a:r>
              <a:rPr lang="el-GR" dirty="0"/>
              <a:t>εκ.</a:t>
            </a:r>
            <a:endParaRPr lang="en-GB" dirty="0"/>
          </a:p>
        </p:txBody>
      </p:sp>
      <p:sp>
        <p:nvSpPr>
          <p:cNvPr id="10" name="Rectangle 9"/>
          <p:cNvSpPr/>
          <p:nvPr/>
        </p:nvSpPr>
        <p:spPr>
          <a:xfrm>
            <a:off x="4057949" y="1514461"/>
            <a:ext cx="3581659" cy="48148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v"/>
            </a:pPr>
            <a:endParaRPr lang="en-GB" sz="2000" dirty="0">
              <a:solidFill>
                <a:schemeClr val="tx1"/>
              </a:solidFill>
            </a:endParaRPr>
          </a:p>
          <a:p>
            <a:pPr marL="285750" indent="-285750" algn="ctr">
              <a:buFont typeface="Wingdings" panose="05000000000000000000" pitchFamily="2" charset="2"/>
              <a:buChar char="v"/>
            </a:pPr>
            <a:endParaRPr lang="en-GB" sz="2000" dirty="0">
              <a:solidFill>
                <a:schemeClr val="tx1"/>
              </a:solidFill>
            </a:endParaRPr>
          </a:p>
          <a:p>
            <a:pPr marL="285750" indent="-285750" algn="ctr">
              <a:buFont typeface="Wingdings" panose="05000000000000000000" pitchFamily="2" charset="2"/>
              <a:buChar char="v"/>
            </a:pPr>
            <a:endParaRPr lang="en-GB" sz="2000" dirty="0">
              <a:solidFill>
                <a:schemeClr val="tx1"/>
              </a:solidFill>
            </a:endParaRPr>
          </a:p>
          <a:p>
            <a:pPr marL="285750" indent="-285750" algn="ctr">
              <a:buFont typeface="Wingdings" panose="05000000000000000000" pitchFamily="2" charset="2"/>
              <a:buChar char="v"/>
            </a:pPr>
            <a:endParaRPr lang="en-GB" sz="2000" dirty="0">
              <a:solidFill>
                <a:schemeClr val="tx1"/>
              </a:solidFill>
            </a:endParaRPr>
          </a:p>
          <a:p>
            <a:pPr marL="285750" indent="-285750" algn="ctr">
              <a:buFont typeface="Wingdings" panose="05000000000000000000" pitchFamily="2" charset="2"/>
              <a:buChar char="v"/>
            </a:pPr>
            <a:endParaRPr lang="el-GR" sz="2000" dirty="0">
              <a:solidFill>
                <a:schemeClr val="tx1"/>
              </a:solidFill>
            </a:endParaRPr>
          </a:p>
          <a:p>
            <a:pPr marL="285750" indent="-285750" algn="ctr">
              <a:buFont typeface="Wingdings" panose="05000000000000000000" pitchFamily="2" charset="2"/>
              <a:buChar char="v"/>
            </a:pPr>
            <a:endParaRPr lang="el-GR" sz="2000" dirty="0">
              <a:solidFill>
                <a:schemeClr val="tx1"/>
              </a:solidFill>
            </a:endParaRPr>
          </a:p>
          <a:p>
            <a:pPr marL="285750" indent="-285750" algn="ctr">
              <a:buFont typeface="Wingdings" panose="05000000000000000000" pitchFamily="2" charset="2"/>
              <a:buChar char="v"/>
            </a:pPr>
            <a:endParaRPr lang="el-GR" sz="2000" dirty="0">
              <a:solidFill>
                <a:schemeClr val="tx1"/>
              </a:solidFill>
            </a:endParaRPr>
          </a:p>
          <a:p>
            <a:pPr marL="285750" indent="-285750" algn="ctr">
              <a:buFont typeface="Wingdings" panose="05000000000000000000" pitchFamily="2" charset="2"/>
              <a:buChar char="v"/>
            </a:pPr>
            <a:endParaRPr lang="el-GR" sz="2000" dirty="0">
              <a:solidFill>
                <a:schemeClr val="tx1"/>
              </a:solidFill>
            </a:endParaRPr>
          </a:p>
          <a:p>
            <a:pPr marL="285750" indent="-285750" algn="ctr">
              <a:buFont typeface="Wingdings" panose="05000000000000000000" pitchFamily="2" charset="2"/>
              <a:buChar char="v"/>
            </a:pPr>
            <a:endParaRPr lang="el-GR" sz="2000" dirty="0">
              <a:solidFill>
                <a:schemeClr val="tx1"/>
              </a:solidFill>
            </a:endParaRPr>
          </a:p>
          <a:p>
            <a:pPr marL="285750" indent="-285750" algn="ctr">
              <a:buFont typeface="Wingdings" panose="05000000000000000000" pitchFamily="2" charset="2"/>
              <a:buChar char="v"/>
            </a:pPr>
            <a:endParaRPr lang="el-GR" sz="2000" dirty="0">
              <a:solidFill>
                <a:schemeClr val="tx1"/>
              </a:solidFill>
            </a:endParaRPr>
          </a:p>
          <a:p>
            <a:pPr marL="285750" indent="-285750" algn="ctr">
              <a:buFont typeface="Wingdings" panose="05000000000000000000" pitchFamily="2" charset="2"/>
              <a:buChar char="v"/>
            </a:pPr>
            <a:endParaRPr lang="el-GR" sz="2000" dirty="0">
              <a:solidFill>
                <a:schemeClr val="tx1"/>
              </a:solidFill>
            </a:endParaRPr>
          </a:p>
          <a:p>
            <a:pPr marL="285750" indent="-285750">
              <a:buFont typeface="Wingdings" panose="05000000000000000000" pitchFamily="2" charset="2"/>
              <a:buChar char="v"/>
            </a:pPr>
            <a:endParaRPr lang="el-GR" sz="2000" b="1" dirty="0">
              <a:solidFill>
                <a:schemeClr val="tx1"/>
              </a:solidFill>
            </a:endParaRPr>
          </a:p>
          <a:p>
            <a:pPr>
              <a:buFont typeface="Wingdings" panose="05000000000000000000" pitchFamily="2" charset="2"/>
              <a:buChar char="v"/>
            </a:pPr>
            <a:r>
              <a:rPr lang="el-GR" sz="2000" b="1" dirty="0">
                <a:solidFill>
                  <a:schemeClr val="tx1"/>
                </a:solidFill>
              </a:rPr>
              <a:t>Παρατηρούμε προσεκτικά και βρίσκουμε ομοιότητες</a:t>
            </a:r>
            <a:endParaRPr lang="en-GB" sz="2000" b="1" dirty="0">
              <a:solidFill>
                <a:schemeClr val="tx1"/>
              </a:solidFill>
            </a:endParaRPr>
          </a:p>
          <a:p>
            <a:pPr marL="265113" indent="-265113">
              <a:buFont typeface="Wingdings" panose="05000000000000000000" pitchFamily="2" charset="2"/>
              <a:buChar char="Ø"/>
            </a:pPr>
            <a:r>
              <a:rPr lang="el-GR" sz="2000" b="1" dirty="0">
                <a:solidFill>
                  <a:srgbClr val="3A9933"/>
                </a:solidFill>
              </a:rPr>
              <a:t>Τα δύο έργα έχουν ως κύρια πρόσωπα …………………………….</a:t>
            </a:r>
          </a:p>
          <a:p>
            <a:pPr marL="265113" indent="-265113">
              <a:buFont typeface="Wingdings" panose="05000000000000000000" pitchFamily="2" charset="2"/>
              <a:buChar char="Ø"/>
            </a:pPr>
            <a:r>
              <a:rPr lang="el-GR" sz="2000" dirty="0">
                <a:solidFill>
                  <a:srgbClr val="3A9933"/>
                </a:solidFill>
              </a:rPr>
              <a:t>……………………………………………</a:t>
            </a:r>
          </a:p>
          <a:p>
            <a:pPr marL="265113" indent="-265113">
              <a:buFont typeface="Wingdings" panose="05000000000000000000" pitchFamily="2" charset="2"/>
              <a:buChar char="Ø"/>
            </a:pPr>
            <a:r>
              <a:rPr lang="el-GR" sz="2000" dirty="0">
                <a:solidFill>
                  <a:srgbClr val="3A9933"/>
                </a:solidFill>
              </a:rPr>
              <a:t>…………………………………………...</a:t>
            </a:r>
          </a:p>
          <a:p>
            <a:pPr marL="285750" indent="-285750">
              <a:buFont typeface="Wingdings" panose="05000000000000000000" pitchFamily="2" charset="2"/>
              <a:buChar char="v"/>
            </a:pPr>
            <a:r>
              <a:rPr lang="el-GR" sz="2000" b="1" dirty="0">
                <a:solidFill>
                  <a:schemeClr val="tx1"/>
                </a:solidFill>
              </a:rPr>
              <a:t>Ποιες είναι οι διαφορές τους </a:t>
            </a:r>
            <a:r>
              <a:rPr lang="en-GB" sz="2000" b="1" dirty="0">
                <a:solidFill>
                  <a:schemeClr val="tx1"/>
                </a:solidFill>
              </a:rPr>
              <a:t>;</a:t>
            </a:r>
            <a:endParaRPr lang="el-GR" sz="2000" b="1" dirty="0">
              <a:solidFill>
                <a:schemeClr val="tx1"/>
              </a:solidFill>
            </a:endParaRPr>
          </a:p>
          <a:p>
            <a:pPr marL="342900" indent="-342900">
              <a:buFont typeface="Wingdings" panose="05000000000000000000" pitchFamily="2" charset="2"/>
              <a:buChar char="Ø"/>
            </a:pPr>
            <a:r>
              <a:rPr lang="el-GR" sz="2000" b="1" dirty="0">
                <a:solidFill>
                  <a:srgbClr val="3A9933"/>
                </a:solidFill>
              </a:rPr>
              <a:t>Τα πρόσωπα όμως έχουν διαφορετικά ………………..…..</a:t>
            </a:r>
          </a:p>
          <a:p>
            <a:pPr marL="342900" indent="-342900">
              <a:buFont typeface="Wingdings" panose="05000000000000000000" pitchFamily="2" charset="2"/>
              <a:buChar char="Ø"/>
            </a:pPr>
            <a:r>
              <a:rPr lang="el-GR" sz="2000" b="1" dirty="0">
                <a:solidFill>
                  <a:srgbClr val="3A9933"/>
                </a:solidFill>
              </a:rPr>
              <a:t>…………………………………………..</a:t>
            </a:r>
          </a:p>
          <a:p>
            <a:pPr marL="342900" indent="-342900">
              <a:buFont typeface="Wingdings" panose="05000000000000000000" pitchFamily="2" charset="2"/>
              <a:buChar char="Ø"/>
            </a:pPr>
            <a:r>
              <a:rPr lang="el-GR" sz="2000" b="1" dirty="0">
                <a:solidFill>
                  <a:srgbClr val="3A9933"/>
                </a:solidFill>
              </a:rPr>
              <a:t>…………………………………………..</a:t>
            </a:r>
          </a:p>
          <a:p>
            <a:endParaRPr lang="el-GR" sz="800" dirty="0">
              <a:solidFill>
                <a:schemeClr val="tx1"/>
              </a:solidFill>
            </a:endParaRPr>
          </a:p>
          <a:p>
            <a:r>
              <a:rPr lang="el-GR" sz="1900" b="1" dirty="0">
                <a:solidFill>
                  <a:schemeClr val="tx1"/>
                </a:solidFill>
              </a:rPr>
              <a:t>Οι λεζάντες με τις πληροφορίες των έργων θα σας βοηθήσουν</a:t>
            </a:r>
            <a:r>
              <a:rPr lang="el-GR" sz="2000" dirty="0">
                <a:solidFill>
                  <a:schemeClr val="tx1"/>
                </a:solidFill>
              </a:rPr>
              <a:t>.</a:t>
            </a:r>
          </a:p>
          <a:p>
            <a:endParaRPr lang="el-GR" sz="900" dirty="0">
              <a:solidFill>
                <a:schemeClr val="tx1"/>
              </a:solidFill>
            </a:endParaRPr>
          </a:p>
          <a:p>
            <a:r>
              <a:rPr lang="el-GR" b="1" dirty="0">
                <a:solidFill>
                  <a:srgbClr val="FF0000"/>
                </a:solidFill>
              </a:rPr>
              <a:t>Περισσότερα για την καλλιτέχνη των έργων</a:t>
            </a:r>
          </a:p>
          <a:p>
            <a:endParaRPr lang="el-GR" dirty="0"/>
          </a:p>
          <a:p>
            <a:endParaRPr lang="el-GR" dirty="0"/>
          </a:p>
          <a:p>
            <a:endParaRPr lang="el-GR" dirty="0"/>
          </a:p>
          <a:p>
            <a:endParaRPr lang="el-GR" dirty="0"/>
          </a:p>
          <a:p>
            <a:pPr algn="ctr"/>
            <a:endParaRPr lang="el-GR" dirty="0"/>
          </a:p>
          <a:p>
            <a:pPr algn="ctr"/>
            <a:endParaRPr lang="el-GR" dirty="0"/>
          </a:p>
          <a:p>
            <a:pPr algn="ctr"/>
            <a:endParaRPr lang="el-GR" dirty="0"/>
          </a:p>
          <a:p>
            <a:pPr algn="ctr"/>
            <a:endParaRPr lang="el-GR" dirty="0"/>
          </a:p>
          <a:p>
            <a:pPr algn="ctr"/>
            <a:endParaRPr lang="el-GR" dirty="0"/>
          </a:p>
          <a:p>
            <a:pPr algn="ctr"/>
            <a:endParaRPr lang="el-GR" dirty="0"/>
          </a:p>
          <a:p>
            <a:pPr algn="ctr"/>
            <a:endParaRPr lang="el-GR" dirty="0"/>
          </a:p>
          <a:p>
            <a:pPr algn="ctr"/>
            <a:endParaRPr lang="el-GR" dirty="0"/>
          </a:p>
          <a:p>
            <a:pPr algn="ctr"/>
            <a:endParaRPr lang="el-GR" dirty="0"/>
          </a:p>
          <a:p>
            <a:pPr algn="ctr"/>
            <a:endParaRPr lang="en-GB" dirty="0"/>
          </a:p>
        </p:txBody>
      </p:sp>
      <p:sp>
        <p:nvSpPr>
          <p:cNvPr id="12" name="Rectangle 11"/>
          <p:cNvSpPr/>
          <p:nvPr/>
        </p:nvSpPr>
        <p:spPr>
          <a:xfrm>
            <a:off x="4092498" y="6221614"/>
            <a:ext cx="3443096" cy="636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a:solidFill>
                  <a:schemeClr val="tx1"/>
                </a:solidFill>
              </a:rPr>
              <a:t>Επιστροφή στην </a:t>
            </a:r>
          </a:p>
          <a:p>
            <a:r>
              <a:rPr lang="el-GR" dirty="0">
                <a:solidFill>
                  <a:schemeClr val="tx1"/>
                </a:solidFill>
              </a:rPr>
              <a:t>προηγούμενη σελίδα</a:t>
            </a:r>
          </a:p>
        </p:txBody>
      </p:sp>
      <p:sp>
        <p:nvSpPr>
          <p:cNvPr id="11" name="Curved Left Arrow 10">
            <a:hlinkClick r:id="rId4" action="ppaction://hlinksldjump">
              <a:snd r:embed="rId5" name="chimes.wav"/>
            </a:hlinkClick>
          </p:cNvPr>
          <p:cNvSpPr/>
          <p:nvPr/>
        </p:nvSpPr>
        <p:spPr>
          <a:xfrm>
            <a:off x="6404001" y="6359307"/>
            <a:ext cx="689317" cy="407963"/>
          </a:xfrm>
          <a:prstGeom prst="curvedLef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itle 2"/>
          <p:cNvSpPr>
            <a:spLocks noGrp="1"/>
          </p:cNvSpPr>
          <p:nvPr>
            <p:ph type="title"/>
          </p:nvPr>
        </p:nvSpPr>
        <p:spPr>
          <a:xfrm>
            <a:off x="4057949" y="72828"/>
            <a:ext cx="3625438" cy="1594624"/>
          </a:xfrm>
        </p:spPr>
        <p:txBody>
          <a:bodyPr>
            <a:normAutofit fontScale="90000"/>
          </a:bodyPr>
          <a:lstStyle/>
          <a:p>
            <a:r>
              <a:rPr lang="el-GR" dirty="0">
                <a:solidFill>
                  <a:srgbClr val="002060"/>
                </a:solidFill>
              </a:rPr>
              <a:t>   Συγκρίνουμε τα δύο έργα</a:t>
            </a:r>
            <a:endParaRPr lang="en-GB" dirty="0">
              <a:solidFill>
                <a:srgbClr val="002060"/>
              </a:solidFill>
            </a:endParaRPr>
          </a:p>
        </p:txBody>
      </p:sp>
      <p:pic>
        <p:nvPicPr>
          <p:cNvPr id="13" name="Picture 12">
            <a:hlinkClick r:id="rId6" action="ppaction://hlinksldjump">
              <a:snd r:embed="rId5" name="chimes.wav"/>
            </a:hlinkClick>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48660" y="5510138"/>
            <a:ext cx="847049" cy="789167"/>
          </a:xfrm>
          <a:prstGeom prst="rect">
            <a:avLst/>
          </a:prstGeom>
        </p:spPr>
      </p:pic>
      <p:pic>
        <p:nvPicPr>
          <p:cNvPr id="2" name="Picture 1"/>
          <p:cNvPicPr>
            <a:picLocks noChangeAspect="1"/>
          </p:cNvPicPr>
          <p:nvPr/>
        </p:nvPicPr>
        <p:blipFill>
          <a:blip r:embed="rId8" cstate="print"/>
          <a:stretch>
            <a:fillRect/>
          </a:stretch>
        </p:blipFill>
        <p:spPr>
          <a:xfrm>
            <a:off x="4105267" y="371707"/>
            <a:ext cx="390178" cy="365792"/>
          </a:xfrm>
          <a:prstGeom prst="rect">
            <a:avLst/>
          </a:prstGeom>
        </p:spPr>
      </p:pic>
    </p:spTree>
    <p:extLst>
      <p:ext uri="{BB962C8B-B14F-4D97-AF65-F5344CB8AC3E}">
        <p14:creationId xmlns:p14="http://schemas.microsoft.com/office/powerpoint/2010/main" val="180783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35506" y="1494263"/>
            <a:ext cx="4467329" cy="4846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v"/>
            </a:pPr>
            <a:endParaRPr lang="en-GB" sz="2000" dirty="0">
              <a:solidFill>
                <a:schemeClr val="tx1"/>
              </a:solidFill>
            </a:endParaRPr>
          </a:p>
          <a:p>
            <a:pPr marL="285750" indent="-285750" algn="ctr">
              <a:buFont typeface="Wingdings" panose="05000000000000000000" pitchFamily="2" charset="2"/>
              <a:buChar char="v"/>
            </a:pPr>
            <a:endParaRPr lang="en-GB" sz="2000" dirty="0">
              <a:solidFill>
                <a:schemeClr val="tx1"/>
              </a:solidFill>
            </a:endParaRPr>
          </a:p>
          <a:p>
            <a:pPr marL="285750" indent="-285750" algn="ctr">
              <a:buFont typeface="Wingdings" panose="05000000000000000000" pitchFamily="2" charset="2"/>
              <a:buChar char="v"/>
            </a:pPr>
            <a:endParaRPr lang="en-GB" sz="2000" dirty="0">
              <a:solidFill>
                <a:schemeClr val="tx1"/>
              </a:solidFill>
            </a:endParaRPr>
          </a:p>
          <a:p>
            <a:pPr marL="285750" indent="-285750" algn="ctr">
              <a:buFont typeface="Wingdings" panose="05000000000000000000" pitchFamily="2" charset="2"/>
              <a:buChar char="v"/>
            </a:pPr>
            <a:endParaRPr lang="en-GB" sz="2000" dirty="0">
              <a:solidFill>
                <a:schemeClr val="tx1"/>
              </a:solidFill>
            </a:endParaRPr>
          </a:p>
          <a:p>
            <a:pPr marL="285750" indent="-285750" algn="ctr">
              <a:buFont typeface="Wingdings" panose="05000000000000000000" pitchFamily="2" charset="2"/>
              <a:buChar char="v"/>
            </a:pPr>
            <a:endParaRPr lang="el-GR" sz="2000" dirty="0">
              <a:solidFill>
                <a:schemeClr val="tx1"/>
              </a:solidFill>
            </a:endParaRPr>
          </a:p>
          <a:p>
            <a:pPr marL="285750" indent="-285750" algn="ctr">
              <a:buFont typeface="Wingdings" panose="05000000000000000000" pitchFamily="2" charset="2"/>
              <a:buChar char="v"/>
            </a:pPr>
            <a:endParaRPr lang="el-GR" sz="2000" dirty="0">
              <a:solidFill>
                <a:schemeClr val="tx1"/>
              </a:solidFill>
            </a:endParaRPr>
          </a:p>
          <a:p>
            <a:pPr marL="285750" indent="-285750" algn="ctr">
              <a:buFont typeface="Wingdings" panose="05000000000000000000" pitchFamily="2" charset="2"/>
              <a:buChar char="v"/>
            </a:pPr>
            <a:endParaRPr lang="el-GR" sz="2000" dirty="0">
              <a:solidFill>
                <a:schemeClr val="tx1"/>
              </a:solidFill>
            </a:endParaRPr>
          </a:p>
          <a:p>
            <a:pPr marL="285750" indent="-285750" algn="ctr">
              <a:buFont typeface="Wingdings" panose="05000000000000000000" pitchFamily="2" charset="2"/>
              <a:buChar char="v"/>
            </a:pPr>
            <a:endParaRPr lang="el-GR" sz="2000" dirty="0">
              <a:solidFill>
                <a:schemeClr val="tx1"/>
              </a:solidFill>
            </a:endParaRPr>
          </a:p>
          <a:p>
            <a:pPr marL="285750" indent="-285750" algn="ctr">
              <a:buFont typeface="Wingdings" panose="05000000000000000000" pitchFamily="2" charset="2"/>
              <a:buChar char="v"/>
            </a:pPr>
            <a:endParaRPr lang="el-GR" sz="2000" dirty="0">
              <a:solidFill>
                <a:schemeClr val="tx1"/>
              </a:solidFill>
            </a:endParaRPr>
          </a:p>
          <a:p>
            <a:pPr marL="285750" indent="-285750" algn="ctr">
              <a:buFont typeface="Wingdings" panose="05000000000000000000" pitchFamily="2" charset="2"/>
              <a:buChar char="v"/>
            </a:pPr>
            <a:endParaRPr lang="el-GR" sz="2000" dirty="0">
              <a:solidFill>
                <a:schemeClr val="tx1"/>
              </a:solidFill>
            </a:endParaRPr>
          </a:p>
          <a:p>
            <a:pPr marL="285750" indent="-285750" algn="ctr">
              <a:buFont typeface="Wingdings" panose="05000000000000000000" pitchFamily="2" charset="2"/>
              <a:buChar char="v"/>
            </a:pPr>
            <a:endParaRPr lang="el-GR" sz="2000" dirty="0">
              <a:solidFill>
                <a:schemeClr val="tx1"/>
              </a:solidFill>
            </a:endParaRPr>
          </a:p>
          <a:p>
            <a:pPr marL="285750" indent="-285750">
              <a:buFont typeface="Wingdings" panose="05000000000000000000" pitchFamily="2" charset="2"/>
              <a:buChar char="v"/>
            </a:pPr>
            <a:endParaRPr lang="el-GR" sz="2000" b="1" dirty="0">
              <a:solidFill>
                <a:schemeClr val="tx1"/>
              </a:solidFill>
            </a:endParaRPr>
          </a:p>
          <a:p>
            <a:pPr marL="285750" indent="-285750">
              <a:buFont typeface="Wingdings" panose="05000000000000000000" pitchFamily="2" charset="2"/>
              <a:buChar char="v"/>
            </a:pPr>
            <a:endParaRPr lang="el-GR" sz="2000" b="1" dirty="0">
              <a:solidFill>
                <a:schemeClr val="tx1"/>
              </a:solidFill>
            </a:endParaRPr>
          </a:p>
          <a:p>
            <a:pPr marL="285750" indent="-285750">
              <a:buFont typeface="Wingdings" panose="05000000000000000000" pitchFamily="2" charset="2"/>
              <a:buChar char="v"/>
            </a:pPr>
            <a:r>
              <a:rPr lang="el-GR" sz="2000" b="1" dirty="0">
                <a:solidFill>
                  <a:schemeClr val="tx1"/>
                </a:solidFill>
              </a:rPr>
              <a:t>Παρατηρούμε προσεκτικά και βρίσκουμε ομοιότητες</a:t>
            </a:r>
            <a:endParaRPr lang="en-GB" sz="2000" b="1" dirty="0">
              <a:solidFill>
                <a:schemeClr val="tx1"/>
              </a:solidFill>
            </a:endParaRPr>
          </a:p>
          <a:p>
            <a:r>
              <a:rPr lang="el-GR" sz="2000" b="1" dirty="0">
                <a:solidFill>
                  <a:srgbClr val="3A9933"/>
                </a:solidFill>
              </a:rPr>
              <a:t>Τα δύο έργα είναι </a:t>
            </a:r>
            <a:r>
              <a:rPr lang="el-GR" sz="2000" b="1" dirty="0" err="1">
                <a:solidFill>
                  <a:srgbClr val="3A9933"/>
                </a:solidFill>
              </a:rPr>
              <a:t>γλ</a:t>
            </a:r>
            <a:r>
              <a:rPr lang="el-GR" sz="2000" b="1" dirty="0">
                <a:solidFill>
                  <a:srgbClr val="3A9933"/>
                </a:solidFill>
              </a:rPr>
              <a:t>- - -ά και έχουν ως κύρια πρόσωπα …………..……</a:t>
            </a:r>
          </a:p>
          <a:p>
            <a:pPr marL="285750" indent="-285750">
              <a:buFont typeface="Wingdings" panose="05000000000000000000" pitchFamily="2" charset="2"/>
              <a:buChar char="v"/>
            </a:pPr>
            <a:r>
              <a:rPr lang="el-GR" sz="2000" b="1" dirty="0">
                <a:solidFill>
                  <a:schemeClr val="tx1"/>
                </a:solidFill>
              </a:rPr>
              <a:t>Ποιες είναι οι διαφορές τους </a:t>
            </a:r>
            <a:r>
              <a:rPr lang="en-GB" sz="2000" b="1" dirty="0">
                <a:solidFill>
                  <a:schemeClr val="tx1"/>
                </a:solidFill>
              </a:rPr>
              <a:t>;</a:t>
            </a:r>
            <a:endParaRPr lang="el-GR" sz="2000" b="1" dirty="0">
              <a:solidFill>
                <a:schemeClr val="tx1"/>
              </a:solidFill>
            </a:endParaRPr>
          </a:p>
          <a:p>
            <a:r>
              <a:rPr lang="el-GR" sz="2000" b="1" dirty="0">
                <a:solidFill>
                  <a:srgbClr val="3A9933"/>
                </a:solidFill>
              </a:rPr>
              <a:t>Τα  πρόσωπα των έργων είναι φτιαγμένα</a:t>
            </a:r>
            <a:r>
              <a:rPr lang="en-GB" sz="2000" b="1" dirty="0">
                <a:solidFill>
                  <a:srgbClr val="3A9933"/>
                </a:solidFill>
              </a:rPr>
              <a:t>:</a:t>
            </a:r>
            <a:endParaRPr lang="el-GR" sz="2000" b="1" dirty="0">
              <a:solidFill>
                <a:srgbClr val="3A9933"/>
              </a:solidFill>
            </a:endParaRPr>
          </a:p>
          <a:p>
            <a:r>
              <a:rPr lang="el-GR" sz="2000" b="1" dirty="0">
                <a:solidFill>
                  <a:srgbClr val="3A9933"/>
                </a:solidFill>
              </a:rPr>
              <a:t>από διαφορετικούς …………………….. , </a:t>
            </a:r>
          </a:p>
          <a:p>
            <a:r>
              <a:rPr lang="el-GR" sz="2000" b="1" dirty="0">
                <a:solidFill>
                  <a:srgbClr val="3A9933"/>
                </a:solidFill>
              </a:rPr>
              <a:t>με διαφορετικό ………………….</a:t>
            </a:r>
          </a:p>
          <a:p>
            <a:endParaRPr lang="el-GR" sz="2000" b="1" dirty="0">
              <a:solidFill>
                <a:srgbClr val="3A9933"/>
              </a:solidFill>
            </a:endParaRPr>
          </a:p>
          <a:p>
            <a:r>
              <a:rPr lang="el-GR" sz="1900" b="1" dirty="0">
                <a:solidFill>
                  <a:schemeClr val="tx1"/>
                </a:solidFill>
              </a:rPr>
              <a:t>Οι λεζάντες με τις πληροφορίες των έργων θα σας βοηθήσουν.</a:t>
            </a:r>
          </a:p>
          <a:p>
            <a:endParaRPr lang="el-GR" sz="1900" b="1" dirty="0">
              <a:solidFill>
                <a:schemeClr val="tx1"/>
              </a:solidFill>
            </a:endParaRPr>
          </a:p>
          <a:p>
            <a:r>
              <a:rPr lang="el-GR" sz="1600" b="1" dirty="0">
                <a:solidFill>
                  <a:schemeClr val="tx1"/>
                </a:solidFill>
              </a:rPr>
              <a:t>        </a:t>
            </a:r>
            <a:r>
              <a:rPr lang="el-GR" b="1" dirty="0">
                <a:solidFill>
                  <a:srgbClr val="FF0000"/>
                </a:solidFill>
              </a:rPr>
              <a:t>Περισσότερα για τους καλλιτέχνες των           </a:t>
            </a:r>
          </a:p>
          <a:p>
            <a:r>
              <a:rPr lang="el-GR" dirty="0">
                <a:solidFill>
                  <a:srgbClr val="FF0000"/>
                </a:solidFill>
              </a:rPr>
              <a:t>        </a:t>
            </a:r>
            <a:r>
              <a:rPr lang="el-GR" b="1" dirty="0">
                <a:solidFill>
                  <a:srgbClr val="FF0000"/>
                </a:solidFill>
              </a:rPr>
              <a:t>των έργων</a:t>
            </a:r>
          </a:p>
          <a:p>
            <a:endParaRPr lang="el-GR" sz="2000" dirty="0">
              <a:solidFill>
                <a:schemeClr val="tx1"/>
              </a:solidFill>
            </a:endParaRPr>
          </a:p>
          <a:p>
            <a:endParaRPr lang="el-GR" dirty="0"/>
          </a:p>
          <a:p>
            <a:endParaRPr lang="el-GR" dirty="0"/>
          </a:p>
          <a:p>
            <a:endParaRPr lang="el-GR" dirty="0"/>
          </a:p>
          <a:p>
            <a:endParaRPr lang="el-GR" dirty="0"/>
          </a:p>
          <a:p>
            <a:pPr algn="ctr"/>
            <a:endParaRPr lang="el-GR" dirty="0"/>
          </a:p>
          <a:p>
            <a:pPr algn="ctr"/>
            <a:endParaRPr lang="el-GR" dirty="0"/>
          </a:p>
          <a:p>
            <a:pPr algn="ctr"/>
            <a:endParaRPr lang="el-GR" dirty="0"/>
          </a:p>
          <a:p>
            <a:pPr algn="ctr"/>
            <a:endParaRPr lang="el-GR" dirty="0"/>
          </a:p>
          <a:p>
            <a:pPr algn="ctr"/>
            <a:endParaRPr lang="el-GR" dirty="0"/>
          </a:p>
          <a:p>
            <a:pPr algn="ctr"/>
            <a:endParaRPr lang="el-GR" dirty="0"/>
          </a:p>
          <a:p>
            <a:pPr algn="ctr"/>
            <a:endParaRPr lang="el-GR" dirty="0"/>
          </a:p>
          <a:p>
            <a:pPr algn="ctr"/>
            <a:endParaRPr lang="el-GR" dirty="0"/>
          </a:p>
          <a:p>
            <a:pPr algn="ctr"/>
            <a:endParaRPr lang="el-GR" dirty="0"/>
          </a:p>
          <a:p>
            <a:pPr algn="ctr"/>
            <a:endParaRPr lang="en-GB" dirty="0"/>
          </a:p>
        </p:txBody>
      </p:sp>
      <p:sp>
        <p:nvSpPr>
          <p:cNvPr id="12" name="Rectangle 11"/>
          <p:cNvSpPr/>
          <p:nvPr/>
        </p:nvSpPr>
        <p:spPr>
          <a:xfrm>
            <a:off x="3948095" y="6340314"/>
            <a:ext cx="4471075" cy="4970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a:solidFill>
                  <a:schemeClr val="tx1"/>
                </a:solidFill>
              </a:rPr>
              <a:t>Επιστροφή στην προηγούμενη σελίδα</a:t>
            </a:r>
          </a:p>
        </p:txBody>
      </p:sp>
      <p:sp>
        <p:nvSpPr>
          <p:cNvPr id="11" name="Curved Left Arrow 10">
            <a:hlinkClick r:id="rId2" action="ppaction://hlinksldjump">
              <a:snd r:embed="rId3" name="chimes.wav"/>
            </a:hlinkClick>
          </p:cNvPr>
          <p:cNvSpPr/>
          <p:nvPr/>
        </p:nvSpPr>
        <p:spPr>
          <a:xfrm>
            <a:off x="7729853" y="6396562"/>
            <a:ext cx="689317" cy="407963"/>
          </a:xfrm>
          <a:prstGeom prst="curvedLef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itle 2"/>
          <p:cNvSpPr>
            <a:spLocks noGrp="1"/>
          </p:cNvSpPr>
          <p:nvPr>
            <p:ph type="title"/>
          </p:nvPr>
        </p:nvSpPr>
        <p:spPr>
          <a:xfrm>
            <a:off x="3913641" y="0"/>
            <a:ext cx="4489194" cy="1605776"/>
          </a:xfrm>
        </p:spPr>
        <p:txBody>
          <a:bodyPr>
            <a:normAutofit/>
          </a:bodyPr>
          <a:lstStyle/>
          <a:p>
            <a:pPr algn="ctr"/>
            <a:r>
              <a:rPr lang="el-GR" dirty="0">
                <a:solidFill>
                  <a:srgbClr val="002060"/>
                </a:solidFill>
              </a:rPr>
              <a:t>  Συγκρίνουμε </a:t>
            </a:r>
            <a:br>
              <a:rPr lang="el-GR" dirty="0">
                <a:solidFill>
                  <a:srgbClr val="002060"/>
                </a:solidFill>
              </a:rPr>
            </a:br>
            <a:r>
              <a:rPr lang="el-GR" dirty="0">
                <a:solidFill>
                  <a:srgbClr val="002060"/>
                </a:solidFill>
              </a:rPr>
              <a:t> τα δύο έργα</a:t>
            </a:r>
            <a:endParaRPr lang="en-GB" dirty="0">
              <a:solidFill>
                <a:srgbClr val="002060"/>
              </a:solidFill>
            </a:endParaRPr>
          </a:p>
        </p:txBody>
      </p:sp>
      <p:pic>
        <p:nvPicPr>
          <p:cNvPr id="14" name="Content Placeholder 4"/>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a:off x="-2" y="0"/>
            <a:ext cx="3913642" cy="5870464"/>
          </a:xfrm>
        </p:spPr>
      </p:pic>
      <p:pic>
        <p:nvPicPr>
          <p:cNvPr id="7" name="Content Placeholder 6"/>
          <p:cNvPicPr>
            <a:picLocks noGrp="1" noChangeAspect="1"/>
          </p:cNvPicPr>
          <p:nvPr>
            <p:ph sz="half" idx="2"/>
          </p:nvPr>
        </p:nvPicPr>
        <p:blipFill>
          <a:blip r:embed="rId5" cstate="screen">
            <a:extLst>
              <a:ext uri="{28A0092B-C50C-407E-A947-70E740481C1C}">
                <a14:useLocalDpi xmlns:a14="http://schemas.microsoft.com/office/drawing/2010/main"/>
              </a:ext>
            </a:extLst>
          </a:blip>
          <a:stretch>
            <a:fillRect/>
          </a:stretch>
        </p:blipFill>
        <p:spPr>
          <a:xfrm>
            <a:off x="8419171" y="0"/>
            <a:ext cx="3772829" cy="5870464"/>
          </a:xfrm>
        </p:spPr>
      </p:pic>
      <p:sp>
        <p:nvSpPr>
          <p:cNvPr id="15" name="Rectangle 14"/>
          <p:cNvSpPr/>
          <p:nvPr/>
        </p:nvSpPr>
        <p:spPr>
          <a:xfrm>
            <a:off x="-3" y="5867178"/>
            <a:ext cx="3929979" cy="9908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sz="1900" dirty="0"/>
              <a:t>Κύπρος </a:t>
            </a:r>
            <a:r>
              <a:rPr lang="el-GR" sz="1900" dirty="0" err="1"/>
              <a:t>Περδίος</a:t>
            </a:r>
            <a:r>
              <a:rPr lang="el-GR" sz="1900" dirty="0"/>
              <a:t>(1942), </a:t>
            </a:r>
            <a:r>
              <a:rPr lang="el-GR" sz="1900" i="1" dirty="0"/>
              <a:t>Μητέρα και παιδί,</a:t>
            </a:r>
            <a:r>
              <a:rPr lang="el-GR" sz="1900" dirty="0"/>
              <a:t>πέτρα,1989,58</a:t>
            </a:r>
            <a:r>
              <a:rPr lang="en-GB" sz="1900" dirty="0"/>
              <a:t>x25x28</a:t>
            </a:r>
            <a:r>
              <a:rPr lang="el-GR" sz="1900" dirty="0"/>
              <a:t> εκ.</a:t>
            </a:r>
            <a:endParaRPr lang="en-GB" sz="1900" dirty="0"/>
          </a:p>
        </p:txBody>
      </p:sp>
      <p:sp>
        <p:nvSpPr>
          <p:cNvPr id="19" name="Rectangle 18"/>
          <p:cNvSpPr/>
          <p:nvPr/>
        </p:nvSpPr>
        <p:spPr>
          <a:xfrm>
            <a:off x="8402835" y="5846498"/>
            <a:ext cx="3789165" cy="10115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sz="1900" dirty="0"/>
              <a:t>Νίκος </a:t>
            </a:r>
            <a:r>
              <a:rPr lang="el-GR" sz="1900" dirty="0" err="1"/>
              <a:t>Δυμιώτης</a:t>
            </a:r>
            <a:r>
              <a:rPr lang="el-GR" sz="1900" dirty="0"/>
              <a:t>(1930-1990), </a:t>
            </a:r>
            <a:r>
              <a:rPr lang="el-GR" sz="1900" i="1" dirty="0"/>
              <a:t>Μάνα και παιδί,</a:t>
            </a:r>
            <a:r>
              <a:rPr lang="el-GR" sz="1900" dirty="0"/>
              <a:t>ξύλο,1970,50</a:t>
            </a:r>
            <a:r>
              <a:rPr lang="en-GB" sz="1900" dirty="0"/>
              <a:t>x2</a:t>
            </a:r>
            <a:r>
              <a:rPr lang="el-GR" sz="1900" dirty="0"/>
              <a:t>0</a:t>
            </a:r>
            <a:r>
              <a:rPr lang="en-GB" sz="1900" dirty="0"/>
              <a:t>x2</a:t>
            </a:r>
            <a:r>
              <a:rPr lang="el-GR" sz="1900" dirty="0"/>
              <a:t>0 εκ.</a:t>
            </a:r>
            <a:endParaRPr lang="en-GB" sz="1900" dirty="0"/>
          </a:p>
        </p:txBody>
      </p:sp>
      <p:pic>
        <p:nvPicPr>
          <p:cNvPr id="20" name="Picture 19">
            <a:hlinkClick r:id="rId6" action="ppaction://hlinksldjump">
              <a:snd r:embed="rId3" name="chimes.wav"/>
            </a:hlinkClick>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42820" y="5340140"/>
            <a:ext cx="847049" cy="789167"/>
          </a:xfrm>
          <a:prstGeom prst="rect">
            <a:avLst/>
          </a:prstGeom>
        </p:spPr>
      </p:pic>
      <p:pic>
        <p:nvPicPr>
          <p:cNvPr id="21" name="Picture 20">
            <a:hlinkClick r:id="rId8" action="ppaction://hlinksldjump">
              <a:snd r:embed="rId3" name="chimes.wav"/>
            </a:hlinkClick>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39212" y="5407251"/>
            <a:ext cx="847049" cy="789167"/>
          </a:xfrm>
          <a:prstGeom prst="rect">
            <a:avLst/>
          </a:prstGeom>
        </p:spPr>
      </p:pic>
      <p:pic>
        <p:nvPicPr>
          <p:cNvPr id="13" name="Picture 12"/>
          <p:cNvPicPr>
            <a:picLocks noChangeAspect="1"/>
          </p:cNvPicPr>
          <p:nvPr/>
        </p:nvPicPr>
        <p:blipFill>
          <a:blip r:embed="rId9" cstate="print"/>
          <a:stretch>
            <a:fillRect/>
          </a:stretch>
        </p:blipFill>
        <p:spPr>
          <a:xfrm>
            <a:off x="3913640" y="242600"/>
            <a:ext cx="538166" cy="504531"/>
          </a:xfrm>
          <a:prstGeom prst="rect">
            <a:avLst/>
          </a:prstGeom>
        </p:spPr>
      </p:pic>
    </p:spTree>
    <p:extLst>
      <p:ext uri="{BB962C8B-B14F-4D97-AF65-F5344CB8AC3E}">
        <p14:creationId xmlns:p14="http://schemas.microsoft.com/office/powerpoint/2010/main" val="218012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97306" y="1156568"/>
            <a:ext cx="4569393" cy="57538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v"/>
            </a:pPr>
            <a:endParaRPr lang="en-GB" sz="2000" dirty="0">
              <a:solidFill>
                <a:schemeClr val="tx1"/>
              </a:solidFill>
            </a:endParaRPr>
          </a:p>
          <a:p>
            <a:pPr marL="285750" indent="-285750" algn="ctr">
              <a:buFont typeface="Wingdings" panose="05000000000000000000" pitchFamily="2" charset="2"/>
              <a:buChar char="v"/>
            </a:pPr>
            <a:endParaRPr lang="en-GB" sz="2000" dirty="0">
              <a:solidFill>
                <a:schemeClr val="tx1"/>
              </a:solidFill>
            </a:endParaRPr>
          </a:p>
          <a:p>
            <a:pPr marL="285750" indent="-285750" algn="ctr">
              <a:buFont typeface="Wingdings" panose="05000000000000000000" pitchFamily="2" charset="2"/>
              <a:buChar char="v"/>
            </a:pPr>
            <a:endParaRPr lang="en-GB" sz="2000" dirty="0">
              <a:solidFill>
                <a:schemeClr val="tx1"/>
              </a:solidFill>
            </a:endParaRPr>
          </a:p>
          <a:p>
            <a:pPr marL="285750" indent="-285750" algn="ctr">
              <a:buFont typeface="Wingdings" panose="05000000000000000000" pitchFamily="2" charset="2"/>
              <a:buChar char="v"/>
            </a:pPr>
            <a:endParaRPr lang="en-GB" sz="2000" dirty="0">
              <a:solidFill>
                <a:schemeClr val="tx1"/>
              </a:solidFill>
            </a:endParaRPr>
          </a:p>
          <a:p>
            <a:pPr marL="285750" indent="-285750" algn="ctr">
              <a:buFont typeface="Wingdings" panose="05000000000000000000" pitchFamily="2" charset="2"/>
              <a:buChar char="v"/>
            </a:pPr>
            <a:endParaRPr lang="el-GR" sz="2000" dirty="0">
              <a:solidFill>
                <a:schemeClr val="tx1"/>
              </a:solidFill>
            </a:endParaRPr>
          </a:p>
          <a:p>
            <a:pPr marL="285750" indent="-285750" algn="ctr">
              <a:buFont typeface="Wingdings" panose="05000000000000000000" pitchFamily="2" charset="2"/>
              <a:buChar char="v"/>
            </a:pPr>
            <a:endParaRPr lang="el-GR" sz="2000" dirty="0">
              <a:solidFill>
                <a:schemeClr val="tx1"/>
              </a:solidFill>
            </a:endParaRPr>
          </a:p>
          <a:p>
            <a:pPr marL="285750" indent="-285750" algn="ctr">
              <a:buFont typeface="Wingdings" panose="05000000000000000000" pitchFamily="2" charset="2"/>
              <a:buChar char="v"/>
            </a:pPr>
            <a:endParaRPr lang="el-GR" sz="2000" dirty="0">
              <a:solidFill>
                <a:schemeClr val="tx1"/>
              </a:solidFill>
            </a:endParaRPr>
          </a:p>
          <a:p>
            <a:pPr marL="285750" indent="-285750" algn="ctr">
              <a:buFont typeface="Wingdings" panose="05000000000000000000" pitchFamily="2" charset="2"/>
              <a:buChar char="v"/>
            </a:pPr>
            <a:endParaRPr lang="el-GR" sz="2000" dirty="0">
              <a:solidFill>
                <a:schemeClr val="tx1"/>
              </a:solidFill>
            </a:endParaRPr>
          </a:p>
          <a:p>
            <a:pPr marL="285750" indent="-285750" algn="ctr">
              <a:buFont typeface="Wingdings" panose="05000000000000000000" pitchFamily="2" charset="2"/>
              <a:buChar char="v"/>
            </a:pPr>
            <a:endParaRPr lang="el-GR" sz="2000" dirty="0">
              <a:solidFill>
                <a:schemeClr val="tx1"/>
              </a:solidFill>
            </a:endParaRPr>
          </a:p>
          <a:p>
            <a:pPr marL="285750" indent="-285750" algn="ctr">
              <a:buFont typeface="Wingdings" panose="05000000000000000000" pitchFamily="2" charset="2"/>
              <a:buChar char="v"/>
            </a:pPr>
            <a:endParaRPr lang="el-GR" sz="2000" dirty="0">
              <a:solidFill>
                <a:schemeClr val="tx1"/>
              </a:solidFill>
            </a:endParaRPr>
          </a:p>
          <a:p>
            <a:pPr marL="285750" indent="-285750" algn="ctr">
              <a:buFont typeface="Wingdings" panose="05000000000000000000" pitchFamily="2" charset="2"/>
              <a:buChar char="v"/>
            </a:pPr>
            <a:endParaRPr lang="el-GR" sz="2000" dirty="0">
              <a:solidFill>
                <a:schemeClr val="tx1"/>
              </a:solidFill>
            </a:endParaRPr>
          </a:p>
          <a:p>
            <a:pPr marL="285750" indent="-285750">
              <a:buFont typeface="Wingdings" panose="05000000000000000000" pitchFamily="2" charset="2"/>
              <a:buChar char="v"/>
            </a:pPr>
            <a:endParaRPr lang="el-GR" sz="2000" b="1" dirty="0">
              <a:solidFill>
                <a:schemeClr val="tx1"/>
              </a:solidFill>
            </a:endParaRPr>
          </a:p>
          <a:p>
            <a:pPr marL="285750" indent="-285750">
              <a:buFont typeface="Wingdings" panose="05000000000000000000" pitchFamily="2" charset="2"/>
              <a:buChar char="v"/>
            </a:pPr>
            <a:r>
              <a:rPr lang="el-GR" sz="2000" b="1" dirty="0">
                <a:solidFill>
                  <a:schemeClr val="tx1"/>
                </a:solidFill>
              </a:rPr>
              <a:t>Παρατηρούμε προσεκτικά και βρίσκουμε ομοιότητες</a:t>
            </a:r>
            <a:endParaRPr lang="en-GB" sz="2000" b="1" dirty="0">
              <a:solidFill>
                <a:schemeClr val="tx1"/>
              </a:solidFill>
            </a:endParaRPr>
          </a:p>
          <a:p>
            <a:pPr marL="342900" indent="-342900">
              <a:buFont typeface="Wingdings" panose="05000000000000000000" pitchFamily="2" charset="2"/>
              <a:buChar char="Ø"/>
            </a:pPr>
            <a:r>
              <a:rPr lang="el-GR" sz="2000" b="1" dirty="0">
                <a:solidFill>
                  <a:srgbClr val="3A9933"/>
                </a:solidFill>
              </a:rPr>
              <a:t>Τα δύο έργα  είναι </a:t>
            </a:r>
            <a:r>
              <a:rPr lang="el-GR" sz="2000" b="1" dirty="0" err="1">
                <a:solidFill>
                  <a:srgbClr val="3A9933"/>
                </a:solidFill>
              </a:rPr>
              <a:t>γλ</a:t>
            </a:r>
            <a:r>
              <a:rPr lang="el-GR" sz="2000" b="1" dirty="0">
                <a:solidFill>
                  <a:srgbClr val="3A9933"/>
                </a:solidFill>
              </a:rPr>
              <a:t>- - -ά.</a:t>
            </a:r>
          </a:p>
          <a:p>
            <a:pPr marL="342900" indent="-342900">
              <a:buFont typeface="Wingdings" panose="05000000000000000000" pitchFamily="2" charset="2"/>
              <a:buChar char="Ø"/>
            </a:pPr>
            <a:r>
              <a:rPr lang="el-GR" sz="2000" b="1" dirty="0">
                <a:solidFill>
                  <a:srgbClr val="3A9933"/>
                </a:solidFill>
              </a:rPr>
              <a:t>Έχουν ως κύρια πρόσωπα………….…</a:t>
            </a:r>
          </a:p>
          <a:p>
            <a:pPr marL="285750" indent="-285750">
              <a:buFont typeface="Wingdings" panose="05000000000000000000" pitchFamily="2" charset="2"/>
              <a:buChar char="v"/>
            </a:pPr>
            <a:r>
              <a:rPr lang="el-GR" sz="2000" b="1" dirty="0">
                <a:solidFill>
                  <a:schemeClr val="tx1"/>
                </a:solidFill>
              </a:rPr>
              <a:t>Ποιες είναι οι διαφορές τους </a:t>
            </a:r>
            <a:r>
              <a:rPr lang="en-GB" sz="2000" b="1" dirty="0">
                <a:solidFill>
                  <a:schemeClr val="tx1"/>
                </a:solidFill>
              </a:rPr>
              <a:t>;</a:t>
            </a:r>
            <a:endParaRPr lang="el-GR" sz="2000" b="1" dirty="0">
              <a:solidFill>
                <a:schemeClr val="tx1"/>
              </a:solidFill>
            </a:endParaRPr>
          </a:p>
          <a:p>
            <a:pPr marL="342900" indent="-342900">
              <a:buFont typeface="Wingdings" panose="05000000000000000000" pitchFamily="2" charset="2"/>
              <a:buChar char="Ø"/>
            </a:pPr>
            <a:r>
              <a:rPr lang="el-GR" sz="2000" b="1" dirty="0">
                <a:solidFill>
                  <a:srgbClr val="3A9933"/>
                </a:solidFill>
              </a:rPr>
              <a:t>Τα  πρόσωπα των έργων είναι φτιαγμένα από διαφορετικούς …………………. με διαφορετικό …………..</a:t>
            </a:r>
          </a:p>
          <a:p>
            <a:pPr marL="342900" indent="-342900">
              <a:buFont typeface="Wingdings" panose="05000000000000000000" pitchFamily="2" charset="2"/>
              <a:buChar char="Ø"/>
            </a:pPr>
            <a:r>
              <a:rPr lang="el-GR" sz="2000" b="1" dirty="0">
                <a:solidFill>
                  <a:srgbClr val="3A9933"/>
                </a:solidFill>
              </a:rPr>
              <a:t>Η στάση του σώματός τους και η </a:t>
            </a:r>
          </a:p>
          <a:p>
            <a:r>
              <a:rPr lang="el-GR" sz="2000" b="1" dirty="0">
                <a:solidFill>
                  <a:srgbClr val="3A9933"/>
                </a:solidFill>
              </a:rPr>
              <a:t>κίνησή τους είναι …………..…..</a:t>
            </a:r>
          </a:p>
          <a:p>
            <a:endParaRPr lang="el-GR" sz="2000" b="1" dirty="0">
              <a:solidFill>
                <a:srgbClr val="3A9933"/>
              </a:solidFill>
            </a:endParaRPr>
          </a:p>
          <a:p>
            <a:r>
              <a:rPr lang="el-GR" sz="1900" b="1" dirty="0">
                <a:solidFill>
                  <a:schemeClr val="tx1"/>
                </a:solidFill>
              </a:rPr>
              <a:t>Οι λεζάντες με τις πληροφορίες των έργων </a:t>
            </a:r>
          </a:p>
          <a:p>
            <a:r>
              <a:rPr lang="el-GR" sz="1900" b="1" dirty="0">
                <a:solidFill>
                  <a:schemeClr val="tx1"/>
                </a:solidFill>
              </a:rPr>
              <a:t>θα σας βοηθήσουν.</a:t>
            </a:r>
          </a:p>
          <a:p>
            <a:r>
              <a:rPr lang="el-GR" sz="1600" b="1" dirty="0">
                <a:solidFill>
                  <a:schemeClr val="tx1"/>
                </a:solidFill>
              </a:rPr>
              <a:t>        </a:t>
            </a:r>
          </a:p>
          <a:p>
            <a:r>
              <a:rPr lang="el-GR" sz="1600" b="1" dirty="0">
                <a:solidFill>
                  <a:schemeClr val="tx1"/>
                </a:solidFill>
              </a:rPr>
              <a:t>     </a:t>
            </a:r>
            <a:r>
              <a:rPr lang="el-GR" b="1" dirty="0">
                <a:solidFill>
                  <a:srgbClr val="FF0000"/>
                </a:solidFill>
              </a:rPr>
              <a:t>Περισσότερα για τους καλλιτέχνες των  έργων     </a:t>
            </a:r>
          </a:p>
          <a:p>
            <a:r>
              <a:rPr lang="el-GR" dirty="0">
                <a:solidFill>
                  <a:srgbClr val="FF0000"/>
                </a:solidFill>
              </a:rPr>
              <a:t>        </a:t>
            </a:r>
            <a:endParaRPr lang="el-GR" b="1" dirty="0">
              <a:solidFill>
                <a:srgbClr val="FF0000"/>
              </a:solidFill>
            </a:endParaRPr>
          </a:p>
          <a:p>
            <a:endParaRPr lang="el-GR" sz="2000" dirty="0">
              <a:solidFill>
                <a:schemeClr val="tx1"/>
              </a:solidFill>
            </a:endParaRPr>
          </a:p>
          <a:p>
            <a:endParaRPr lang="el-GR" dirty="0"/>
          </a:p>
          <a:p>
            <a:endParaRPr lang="el-GR" dirty="0"/>
          </a:p>
          <a:p>
            <a:endParaRPr lang="el-GR" dirty="0"/>
          </a:p>
          <a:p>
            <a:endParaRPr lang="el-GR" dirty="0"/>
          </a:p>
          <a:p>
            <a:pPr algn="ctr"/>
            <a:endParaRPr lang="el-GR" dirty="0"/>
          </a:p>
          <a:p>
            <a:pPr algn="ctr"/>
            <a:endParaRPr lang="el-GR" dirty="0"/>
          </a:p>
          <a:p>
            <a:pPr algn="ctr"/>
            <a:endParaRPr lang="el-GR" dirty="0"/>
          </a:p>
          <a:p>
            <a:pPr algn="ctr"/>
            <a:endParaRPr lang="el-GR" dirty="0"/>
          </a:p>
          <a:p>
            <a:pPr algn="ctr"/>
            <a:endParaRPr lang="el-GR" dirty="0"/>
          </a:p>
          <a:p>
            <a:pPr algn="ctr"/>
            <a:endParaRPr lang="el-GR" dirty="0"/>
          </a:p>
          <a:p>
            <a:pPr algn="ctr"/>
            <a:endParaRPr lang="el-GR" dirty="0"/>
          </a:p>
          <a:p>
            <a:pPr algn="ctr"/>
            <a:endParaRPr lang="el-GR" dirty="0"/>
          </a:p>
          <a:p>
            <a:pPr algn="ctr"/>
            <a:endParaRPr lang="el-GR" dirty="0"/>
          </a:p>
          <a:p>
            <a:pPr algn="ctr"/>
            <a:endParaRPr lang="en-GB" dirty="0"/>
          </a:p>
        </p:txBody>
      </p:sp>
      <p:sp>
        <p:nvSpPr>
          <p:cNvPr id="12" name="Rectangle 11">
            <a:hlinkClick r:id="rId2" action="ppaction://hlinksldjump">
              <a:snd r:embed="rId3" name="chimes.wav"/>
            </a:hlinkClick>
          </p:cNvPr>
          <p:cNvSpPr/>
          <p:nvPr/>
        </p:nvSpPr>
        <p:spPr>
          <a:xfrm>
            <a:off x="6885" y="6293817"/>
            <a:ext cx="3890422" cy="564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a:solidFill>
                  <a:schemeClr val="tx1"/>
                </a:solidFill>
              </a:rPr>
              <a:t>Επιστροφή στην προηγούμενη </a:t>
            </a:r>
          </a:p>
          <a:p>
            <a:r>
              <a:rPr lang="el-GR" dirty="0">
                <a:solidFill>
                  <a:schemeClr val="tx1"/>
                </a:solidFill>
              </a:rPr>
              <a:t>σελίδα</a:t>
            </a:r>
          </a:p>
        </p:txBody>
      </p:sp>
      <p:sp>
        <p:nvSpPr>
          <p:cNvPr id="11" name="Curved Left Arrow 10">
            <a:hlinkClick r:id="rId2" action="ppaction://hlinksldjump">
              <a:snd r:embed="rId3" name="chimes.wav"/>
            </a:hlinkClick>
          </p:cNvPr>
          <p:cNvSpPr/>
          <p:nvPr/>
        </p:nvSpPr>
        <p:spPr>
          <a:xfrm>
            <a:off x="2994667" y="6468826"/>
            <a:ext cx="587732" cy="302427"/>
          </a:xfrm>
          <a:prstGeom prst="curvedLef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itle 2"/>
          <p:cNvSpPr>
            <a:spLocks noGrp="1"/>
          </p:cNvSpPr>
          <p:nvPr>
            <p:ph type="title"/>
          </p:nvPr>
        </p:nvSpPr>
        <p:spPr>
          <a:xfrm>
            <a:off x="4101353" y="0"/>
            <a:ext cx="4301482" cy="1342192"/>
          </a:xfrm>
        </p:spPr>
        <p:txBody>
          <a:bodyPr>
            <a:normAutofit fontScale="90000"/>
          </a:bodyPr>
          <a:lstStyle/>
          <a:p>
            <a:pPr algn="ctr"/>
            <a:r>
              <a:rPr lang="el-GR" dirty="0">
                <a:solidFill>
                  <a:srgbClr val="002060"/>
                </a:solidFill>
              </a:rPr>
              <a:t>Συγκρίνουμε </a:t>
            </a:r>
            <a:br>
              <a:rPr lang="el-GR" dirty="0">
                <a:solidFill>
                  <a:srgbClr val="002060"/>
                </a:solidFill>
              </a:rPr>
            </a:br>
            <a:r>
              <a:rPr lang="el-GR" dirty="0">
                <a:solidFill>
                  <a:srgbClr val="002060"/>
                </a:solidFill>
              </a:rPr>
              <a:t>τα δύο έργα</a:t>
            </a:r>
            <a:endParaRPr lang="en-GB" dirty="0">
              <a:solidFill>
                <a:srgbClr val="002060"/>
              </a:solidFill>
            </a:endParaRPr>
          </a:p>
        </p:txBody>
      </p:sp>
      <p:pic>
        <p:nvPicPr>
          <p:cNvPr id="20" name="Picture 19">
            <a:hlinkClick r:id="rId4" action="ppaction://hlinksldjump">
              <a:snd r:embed="rId3" name="chimes.wav"/>
            </a:hlinkClick>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72041" y="5514064"/>
            <a:ext cx="847049" cy="789167"/>
          </a:xfrm>
          <a:prstGeom prst="rect">
            <a:avLst/>
          </a:prstGeom>
        </p:spPr>
      </p:pic>
      <p:pic>
        <p:nvPicPr>
          <p:cNvPr id="4" name="Content Placeholder 3"/>
          <p:cNvPicPr>
            <a:picLocks noGrp="1" noChangeAspect="1"/>
          </p:cNvPicPr>
          <p:nvPr>
            <p:ph sz="half" idx="1"/>
          </p:nvPr>
        </p:nvPicPr>
        <p:blipFill>
          <a:blip r:embed="rId6" cstate="screen">
            <a:extLst>
              <a:ext uri="{28A0092B-C50C-407E-A947-70E740481C1C}">
                <a14:useLocalDpi xmlns:a14="http://schemas.microsoft.com/office/drawing/2010/main"/>
              </a:ext>
            </a:extLst>
          </a:blip>
          <a:stretch>
            <a:fillRect/>
          </a:stretch>
        </p:blipFill>
        <p:spPr>
          <a:xfrm>
            <a:off x="6885" y="-44743"/>
            <a:ext cx="3813129" cy="4775081"/>
          </a:xfrm>
        </p:spPr>
      </p:pic>
      <p:pic>
        <p:nvPicPr>
          <p:cNvPr id="6" name="Content Placeholder 5"/>
          <p:cNvPicPr>
            <a:picLocks noGrp="1" noChangeAspect="1"/>
          </p:cNvPicPr>
          <p:nvPr>
            <p:ph sz="half" idx="2"/>
          </p:nvPr>
        </p:nvPicPr>
        <p:blipFill>
          <a:blip r:embed="rId7" cstate="screen">
            <a:extLst>
              <a:ext uri="{28A0092B-C50C-407E-A947-70E740481C1C}">
                <a14:useLocalDpi xmlns:a14="http://schemas.microsoft.com/office/drawing/2010/main"/>
              </a:ext>
            </a:extLst>
          </a:blip>
          <a:stretch>
            <a:fillRect/>
          </a:stretch>
        </p:blipFill>
        <p:spPr>
          <a:xfrm>
            <a:off x="9103659" y="-44743"/>
            <a:ext cx="3088341" cy="5490386"/>
          </a:xfrm>
        </p:spPr>
      </p:pic>
      <p:sp>
        <p:nvSpPr>
          <p:cNvPr id="16" name="Rectangle 15"/>
          <p:cNvSpPr/>
          <p:nvPr/>
        </p:nvSpPr>
        <p:spPr>
          <a:xfrm>
            <a:off x="0" y="5317313"/>
            <a:ext cx="3901603" cy="9765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sz="1700" dirty="0"/>
              <a:t>Παυλίνα Παυλίδου(1922-1993)</a:t>
            </a:r>
          </a:p>
          <a:p>
            <a:r>
              <a:rPr lang="el-GR" sz="1700" i="1" dirty="0"/>
              <a:t>Μητέρα και παιδί</a:t>
            </a:r>
          </a:p>
          <a:p>
            <a:r>
              <a:rPr lang="el-GR" sz="1700" dirty="0"/>
              <a:t>ορείχαλκος,1967,45</a:t>
            </a:r>
            <a:r>
              <a:rPr lang="en-GB" sz="1700" dirty="0"/>
              <a:t>x</a:t>
            </a:r>
            <a:r>
              <a:rPr lang="el-GR" sz="1700" dirty="0"/>
              <a:t>57</a:t>
            </a:r>
            <a:r>
              <a:rPr lang="en-GB" sz="1700" dirty="0"/>
              <a:t>x2</a:t>
            </a:r>
            <a:r>
              <a:rPr lang="el-GR" sz="1700" dirty="0"/>
              <a:t>0 εκ.</a:t>
            </a:r>
            <a:endParaRPr lang="en-GB" sz="1700" dirty="0"/>
          </a:p>
        </p:txBody>
      </p:sp>
      <p:sp>
        <p:nvSpPr>
          <p:cNvPr id="17" name="Rectangle 16"/>
          <p:cNvSpPr/>
          <p:nvPr/>
        </p:nvSpPr>
        <p:spPr>
          <a:xfrm>
            <a:off x="9096513" y="5445643"/>
            <a:ext cx="3088341" cy="14648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sz="1700" dirty="0"/>
              <a:t>Χριστόφορος Σάββα(1922-1993)</a:t>
            </a:r>
          </a:p>
          <a:p>
            <a:r>
              <a:rPr lang="el-GR" sz="1700" i="1" dirty="0"/>
              <a:t>Μητρότητα</a:t>
            </a:r>
          </a:p>
          <a:p>
            <a:r>
              <a:rPr lang="el-GR" sz="1700" dirty="0"/>
              <a:t>σύρμα,1965,42</a:t>
            </a:r>
            <a:r>
              <a:rPr lang="en-GB" sz="1700" dirty="0"/>
              <a:t>x</a:t>
            </a:r>
            <a:r>
              <a:rPr lang="el-GR" sz="1700" dirty="0"/>
              <a:t>15,5</a:t>
            </a:r>
            <a:r>
              <a:rPr lang="en-GB" sz="1700" dirty="0"/>
              <a:t>x</a:t>
            </a:r>
            <a:r>
              <a:rPr lang="el-GR" sz="1700" dirty="0"/>
              <a:t>16 εκ</a:t>
            </a:r>
            <a:r>
              <a:rPr lang="el-GR" sz="1900" dirty="0"/>
              <a:t>.</a:t>
            </a:r>
          </a:p>
          <a:p>
            <a:endParaRPr lang="en-GB" sz="1900" dirty="0"/>
          </a:p>
        </p:txBody>
      </p:sp>
      <p:pic>
        <p:nvPicPr>
          <p:cNvPr id="21" name="Picture 20">
            <a:hlinkClick r:id="rId8" action="ppaction://hlinksldjump">
              <a:snd r:embed="rId3" name="chimes.wav"/>
            </a:hlinkClick>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69461" y="5470551"/>
            <a:ext cx="847049" cy="789167"/>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99136" y="676840"/>
            <a:ext cx="1453937" cy="4180067"/>
          </a:xfrm>
          <a:prstGeom prst="rect">
            <a:avLst/>
          </a:prstGeom>
        </p:spPr>
      </p:pic>
      <p:sp>
        <p:nvSpPr>
          <p:cNvPr id="9" name="Rectangle 8"/>
          <p:cNvSpPr/>
          <p:nvPr/>
        </p:nvSpPr>
        <p:spPr>
          <a:xfrm>
            <a:off x="8294317" y="4869928"/>
            <a:ext cx="1589271" cy="447385"/>
          </a:xfrm>
          <a:prstGeom prst="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rPr>
              <a:t>Λεπτομέρεια από το έργο</a:t>
            </a:r>
            <a:endParaRPr lang="en-GB" b="1" dirty="0">
              <a:solidFill>
                <a:schemeClr val="tx1"/>
              </a:solidFill>
            </a:endParaRPr>
          </a:p>
        </p:txBody>
      </p:sp>
      <p:pic>
        <p:nvPicPr>
          <p:cNvPr id="14" name="Picture 13"/>
          <p:cNvPicPr>
            <a:picLocks noChangeAspect="1"/>
          </p:cNvPicPr>
          <p:nvPr/>
        </p:nvPicPr>
        <p:blipFill>
          <a:blip r:embed="rId10" cstate="print"/>
          <a:stretch>
            <a:fillRect/>
          </a:stretch>
        </p:blipFill>
        <p:spPr>
          <a:xfrm>
            <a:off x="4063839" y="314722"/>
            <a:ext cx="562267" cy="527125"/>
          </a:xfrm>
          <a:prstGeom prst="rect">
            <a:avLst/>
          </a:prstGeom>
        </p:spPr>
      </p:pic>
    </p:spTree>
    <p:extLst>
      <p:ext uri="{BB962C8B-B14F-4D97-AF65-F5344CB8AC3E}">
        <p14:creationId xmlns:p14="http://schemas.microsoft.com/office/powerpoint/2010/main" val="45679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499533"/>
            <a:ext cx="10772775" cy="850965"/>
          </a:xfrm>
        </p:spPr>
        <p:txBody>
          <a:bodyPr/>
          <a:lstStyle/>
          <a:p>
            <a:r>
              <a:rPr lang="el-GR" dirty="0">
                <a:solidFill>
                  <a:srgbClr val="FF0000"/>
                </a:solidFill>
              </a:rPr>
              <a:t>ΜΑΘΑΙΝΟΥΜΕ ΠΕΡΙΣΣΟΤΕΡΑ</a:t>
            </a:r>
            <a:endParaRPr lang="en-GB" dirty="0">
              <a:solidFill>
                <a:srgbClr val="FF0000"/>
              </a:solidFill>
            </a:endParaRPr>
          </a:p>
        </p:txBody>
      </p:sp>
      <p:sp>
        <p:nvSpPr>
          <p:cNvPr id="4" name="Content Placeholder 3"/>
          <p:cNvSpPr>
            <a:spLocks noGrp="1"/>
          </p:cNvSpPr>
          <p:nvPr>
            <p:ph sz="half" idx="2"/>
          </p:nvPr>
        </p:nvSpPr>
        <p:spPr>
          <a:xfrm>
            <a:off x="3920880" y="2102567"/>
            <a:ext cx="8198436" cy="4477282"/>
          </a:xfrm>
        </p:spPr>
        <p:txBody>
          <a:bodyPr>
            <a:noAutofit/>
          </a:bodyPr>
          <a:lstStyle/>
          <a:p>
            <a:endParaRPr lang="el-GR" sz="1600" b="1" dirty="0"/>
          </a:p>
          <a:p>
            <a:r>
              <a:rPr lang="el-GR" sz="1600" dirty="0"/>
              <a:t>Η Λουκία Νικολαΐδου-Βασιλείου γεννήθηκε στη Λεμεσό το 1909. Ήταν η πρώτη Κύπρια, η οποία σπούδασε Καλές Τέχνες. Για τα δεδομένα της εποχής της, η απόφασή της να σπουδάσει στο Παρίσι θεωρήθηκε επαναστατική, αφού η θέση της γυναίκας ήταν στο σπίτι και στην οικογένεια.</a:t>
            </a:r>
          </a:p>
          <a:p>
            <a:r>
              <a:rPr lang="el-GR" sz="1600" dirty="0"/>
              <a:t>Οι σπουδές της στη Σχολή Καλών Τεχνών του Παρισιού, καθώς και η μαθητεία της στο εργαστήρι του </a:t>
            </a:r>
            <a:r>
              <a:rPr lang="en-GB" sz="1600" dirty="0"/>
              <a:t>Lucien Simon</a:t>
            </a:r>
            <a:r>
              <a:rPr lang="el-GR" sz="1600" dirty="0"/>
              <a:t> της επέτρεψαν να έρθει σε επαφή με όλα τα σημαντικά καλλιτεχνικά ρεύματα της εποχής της και να επηρεάσει τη σκέψη και τεχνοτροπία της. Με την επιστροφή της στην Κύπρο, οργανώνει την πρώτη ατομική της έκθεση, το 1934, χωρίς  θετική ανταπόκριση από το κυπριακό κοινό, που δεν ήταν ακόμη έτοιμο να δεχτεί μία διαφορετική, πιο σύγχρονη απόδοση της πραγματικότητας. Το 1937 αποφάσισε να εγκατασταθεί στο Λονδίνο, όπου συνέχισε την καλλιτεχνική της δημιουργία. Πέθανε στην Αγγλία το 1994.</a:t>
            </a:r>
            <a:endParaRPr lang="en-GB" sz="1600" dirty="0"/>
          </a:p>
          <a:p>
            <a:r>
              <a:rPr lang="el-GR" sz="1600" u="sng" dirty="0"/>
              <a:t>Χαρακτηριστικά των έργων της.</a:t>
            </a:r>
            <a:r>
              <a:rPr lang="el-GR" sz="1600" dirty="0"/>
              <a:t> Στα έργα της επικρατεί η γυναικεία φιγούρα ως σύμβολο μητέρας,</a:t>
            </a:r>
            <a:r>
              <a:rPr lang="en-GB" sz="1600" dirty="0"/>
              <a:t> </a:t>
            </a:r>
            <a:r>
              <a:rPr lang="el-GR" sz="1600" dirty="0"/>
              <a:t>δημιουργού,</a:t>
            </a:r>
            <a:r>
              <a:rPr lang="en-GB" sz="1600" dirty="0"/>
              <a:t> </a:t>
            </a:r>
            <a:r>
              <a:rPr lang="el-GR" sz="1600" dirty="0"/>
              <a:t>αγωνίστριας. Τα πρόσωπα των γυναικών παρουσιάζονται με μεγάλα εκφραστικά μάτια, έντονα χείλη και καμπυλωτά φρύδια. Οι συνθέσεις της είναι ρεαλιστικές, με έμφαση στα συναισθήματα των προσώπων. Η χρήση μονοχρωμίας και η τοποθέτηση του θέματος σε απροσδιόριστο φόντο συμβάλει στο συμβολισμό του έργου. Χρησιμοποιεί μεγάλες χρωματικές επιφάνειες, έντονα περιγράμματα και ξεκάθαρα χρώματα.</a:t>
            </a:r>
            <a:endParaRPr lang="en-GB" sz="1600" dirty="0"/>
          </a:p>
        </p:txBody>
      </p:sp>
      <p:sp>
        <p:nvSpPr>
          <p:cNvPr id="6" name="Rectangle 5"/>
          <p:cNvSpPr/>
          <p:nvPr/>
        </p:nvSpPr>
        <p:spPr>
          <a:xfrm>
            <a:off x="6035039" y="1123565"/>
            <a:ext cx="5584875" cy="902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FF00"/>
                </a:solidFill>
              </a:rPr>
              <a:t>ΓΙΑ ΚΥΠΡΙΟΥΣ ΚΑΛΛΙΤΕΧΝΕΣ</a:t>
            </a:r>
            <a:endParaRPr lang="en-GB" sz="2800" b="1" dirty="0">
              <a:solidFill>
                <a:srgbClr val="FFFF00"/>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5571" y="144563"/>
            <a:ext cx="1448078" cy="1958004"/>
          </a:xfrm>
          <a:prstGeom prst="rect">
            <a:avLst/>
          </a:prstGeom>
        </p:spPr>
      </p:pic>
      <p:sp>
        <p:nvSpPr>
          <p:cNvPr id="8" name="Rectangle 7"/>
          <p:cNvSpPr/>
          <p:nvPr/>
        </p:nvSpPr>
        <p:spPr>
          <a:xfrm>
            <a:off x="3920880" y="1948928"/>
            <a:ext cx="4079630" cy="431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532B6B"/>
                </a:solidFill>
              </a:rPr>
              <a:t>Λουκία Νικολαΐδου-Βασιλείου</a:t>
            </a:r>
            <a:endParaRPr lang="en-GB" sz="2000" b="1" dirty="0">
              <a:solidFill>
                <a:srgbClr val="532B6B"/>
              </a:solidFill>
            </a:endParaRPr>
          </a:p>
        </p:txBody>
      </p:sp>
      <p:sp>
        <p:nvSpPr>
          <p:cNvPr id="9" name="Rectangle 8"/>
          <p:cNvSpPr/>
          <p:nvPr/>
        </p:nvSpPr>
        <p:spPr>
          <a:xfrm>
            <a:off x="9340794" y="6312084"/>
            <a:ext cx="2851205" cy="545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a:solidFill>
                  <a:schemeClr val="tx1"/>
                </a:solidFill>
              </a:rPr>
              <a:t>Επιστροφή στην </a:t>
            </a:r>
          </a:p>
          <a:p>
            <a:r>
              <a:rPr lang="el-GR" dirty="0">
                <a:solidFill>
                  <a:schemeClr val="tx1"/>
                </a:solidFill>
              </a:rPr>
              <a:t>προηγούμενη σελίδα</a:t>
            </a:r>
          </a:p>
        </p:txBody>
      </p:sp>
      <p:sp>
        <p:nvSpPr>
          <p:cNvPr id="10" name="Curved Left Arrow 9">
            <a:hlinkClick r:id="rId3" action="ppaction://hlinksldjump">
              <a:snd r:embed="rId4" name="chimes.wav"/>
            </a:hlinkClick>
          </p:cNvPr>
          <p:cNvSpPr/>
          <p:nvPr/>
        </p:nvSpPr>
        <p:spPr>
          <a:xfrm>
            <a:off x="11429999" y="6381060"/>
            <a:ext cx="689317" cy="407963"/>
          </a:xfrm>
          <a:prstGeom prst="curvedLef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1" name="Content Placeholder 10"/>
          <p:cNvPicPr>
            <a:picLocks noGrp="1" noChangeAspect="1"/>
          </p:cNvPicPr>
          <p:nvPr>
            <p:ph sz="half" idx="1"/>
          </p:nvPr>
        </p:nvPicPr>
        <p:blipFill>
          <a:blip r:embed="rId5" cstate="print">
            <a:extLst>
              <a:ext uri="{28A0092B-C50C-407E-A947-70E740481C1C}">
                <a14:useLocalDpi xmlns:a14="http://schemas.microsoft.com/office/drawing/2010/main"/>
              </a:ext>
            </a:extLst>
          </a:blip>
          <a:stretch>
            <a:fillRect/>
          </a:stretch>
        </p:blipFill>
        <p:spPr>
          <a:xfrm>
            <a:off x="0" y="1948928"/>
            <a:ext cx="3920880" cy="4067184"/>
          </a:xfrm>
        </p:spPr>
      </p:pic>
    </p:spTree>
    <p:extLst>
      <p:ext uri="{BB962C8B-B14F-4D97-AF65-F5344CB8AC3E}">
        <p14:creationId xmlns:p14="http://schemas.microsoft.com/office/powerpoint/2010/main" val="309091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499533"/>
            <a:ext cx="10772775" cy="850965"/>
          </a:xfrm>
        </p:spPr>
        <p:txBody>
          <a:bodyPr/>
          <a:lstStyle/>
          <a:p>
            <a:r>
              <a:rPr lang="el-GR" dirty="0">
                <a:solidFill>
                  <a:srgbClr val="FF0000"/>
                </a:solidFill>
              </a:rPr>
              <a:t>ΜΑΘΑΙΝΟΥΜΕ ΠΕΡΙΣΣΟΤΕΡΑ</a:t>
            </a:r>
            <a:endParaRPr lang="en-GB" dirty="0">
              <a:solidFill>
                <a:srgbClr val="FF0000"/>
              </a:solidFill>
            </a:endParaRPr>
          </a:p>
        </p:txBody>
      </p:sp>
      <p:sp>
        <p:nvSpPr>
          <p:cNvPr id="4" name="Content Placeholder 3"/>
          <p:cNvSpPr>
            <a:spLocks noGrp="1"/>
          </p:cNvSpPr>
          <p:nvPr>
            <p:ph sz="half" idx="2"/>
          </p:nvPr>
        </p:nvSpPr>
        <p:spPr>
          <a:xfrm>
            <a:off x="4184604" y="2649780"/>
            <a:ext cx="8007395" cy="3494542"/>
          </a:xfrm>
        </p:spPr>
        <p:txBody>
          <a:bodyPr>
            <a:normAutofit/>
          </a:bodyPr>
          <a:lstStyle/>
          <a:p>
            <a:endParaRPr lang="el-GR" sz="3800" dirty="0"/>
          </a:p>
          <a:p>
            <a:r>
              <a:rPr lang="el-GR" sz="1900" dirty="0"/>
              <a:t>Ο Κύπρος </a:t>
            </a:r>
            <a:r>
              <a:rPr lang="el-GR" sz="1900" dirty="0" err="1"/>
              <a:t>Περδίος</a:t>
            </a:r>
            <a:r>
              <a:rPr lang="el-GR" sz="1900" dirty="0"/>
              <a:t> γεννήθηκε στη Λεμεσό το 1942. Σπούδασε γλυπτική στην Ανώτατη Σχολή Καλών Τεχνών στο Βερολίνο(1969-1975), όπου δούλεψε και δημιούργησε έργα τα οποία βρίσκονται εκεί. Το 1977 επέστρεψε στην Κύπρο και εργάστηκε ως καθηγητής Τέχνης Μέσης Εκπαίδευσης, στην Πάφο.</a:t>
            </a:r>
          </a:p>
          <a:p>
            <a:r>
              <a:rPr lang="el-GR" sz="1900" dirty="0"/>
              <a:t>Συμμετείχε σε διάφορους καλλιτεχνικούς διαγωνισμούς και σε εκθέσεις τόσο στην Κύπρο όσο και στο εξωτερικό. Έργα του υπάρχουν τόσο σε </a:t>
            </a:r>
            <a:r>
              <a:rPr lang="el-GR" sz="1900" dirty="0" err="1"/>
              <a:t>ατοµικές</a:t>
            </a:r>
            <a:r>
              <a:rPr lang="el-GR" sz="1900" dirty="0"/>
              <a:t> συλλογές όσο και στη συλλογή της Κρατικής Πινακοθήκης Λευκωσίας καθώς και σε άλλους δημόσιους χώρους, στην Πάφο, στη </a:t>
            </a:r>
            <a:r>
              <a:rPr lang="el-GR" sz="1900" dirty="0" err="1"/>
              <a:t>Γεροσκήπου</a:t>
            </a:r>
            <a:r>
              <a:rPr lang="el-GR" sz="1900" dirty="0"/>
              <a:t>, στη Λεμεσό, στην </a:t>
            </a:r>
            <a:r>
              <a:rPr lang="el-GR" sz="1900" dirty="0" err="1"/>
              <a:t>Τριμίκλινη</a:t>
            </a:r>
            <a:r>
              <a:rPr lang="el-GR" sz="1900" dirty="0"/>
              <a:t>, στην Αγία Νάπα, στη Γερμανία και στο πάρκο της Ευρώπης στη Λιθουανία. Ζει και εργάζεται στην Έμπα της Πάφου.</a:t>
            </a:r>
          </a:p>
        </p:txBody>
      </p:sp>
      <p:sp>
        <p:nvSpPr>
          <p:cNvPr id="6" name="Rectangle 5"/>
          <p:cNvSpPr/>
          <p:nvPr/>
        </p:nvSpPr>
        <p:spPr>
          <a:xfrm>
            <a:off x="6035039" y="1123565"/>
            <a:ext cx="5584875" cy="902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FF00"/>
                </a:solidFill>
              </a:rPr>
              <a:t>ΓΙΑ ΚΥΠΡΙΟΥΣ ΚΑΛΛΙΤΕΧΝΕΣ</a:t>
            </a:r>
            <a:endParaRPr lang="en-GB" sz="2800" b="1" dirty="0">
              <a:solidFill>
                <a:srgbClr val="FFFF00"/>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5571" y="144563"/>
            <a:ext cx="1448078" cy="1958004"/>
          </a:xfrm>
          <a:prstGeom prst="rect">
            <a:avLst/>
          </a:prstGeom>
        </p:spPr>
      </p:pic>
      <p:sp>
        <p:nvSpPr>
          <p:cNvPr id="8" name="Rectangle 7"/>
          <p:cNvSpPr/>
          <p:nvPr/>
        </p:nvSpPr>
        <p:spPr>
          <a:xfrm>
            <a:off x="4003796" y="2102568"/>
            <a:ext cx="3088380" cy="547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532B6B"/>
                </a:solidFill>
              </a:rPr>
              <a:t>Κύπρος </a:t>
            </a:r>
            <a:r>
              <a:rPr lang="el-GR" sz="2800" b="1" dirty="0" err="1">
                <a:solidFill>
                  <a:srgbClr val="532B6B"/>
                </a:solidFill>
              </a:rPr>
              <a:t>Περδίος</a:t>
            </a:r>
            <a:endParaRPr lang="en-GB" sz="2800" b="1" dirty="0">
              <a:solidFill>
                <a:srgbClr val="532B6B"/>
              </a:solidFill>
            </a:endParaRPr>
          </a:p>
        </p:txBody>
      </p:sp>
      <p:sp>
        <p:nvSpPr>
          <p:cNvPr id="9" name="Rectangle 8"/>
          <p:cNvSpPr/>
          <p:nvPr/>
        </p:nvSpPr>
        <p:spPr>
          <a:xfrm>
            <a:off x="9340794" y="6312084"/>
            <a:ext cx="2851205" cy="545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a:solidFill>
                  <a:schemeClr val="tx1"/>
                </a:solidFill>
              </a:rPr>
              <a:t>Επιστροφή στην </a:t>
            </a:r>
          </a:p>
          <a:p>
            <a:r>
              <a:rPr lang="el-GR" dirty="0">
                <a:solidFill>
                  <a:schemeClr val="tx1"/>
                </a:solidFill>
              </a:rPr>
              <a:t>προηγούμενη σελίδα</a:t>
            </a:r>
          </a:p>
        </p:txBody>
      </p:sp>
      <p:sp>
        <p:nvSpPr>
          <p:cNvPr id="10" name="Curved Left Arrow 9">
            <a:hlinkClick r:id="rId3" action="ppaction://hlinksldjump">
              <a:snd r:embed="rId4" name="chimes.wav"/>
            </a:hlinkClick>
          </p:cNvPr>
          <p:cNvSpPr/>
          <p:nvPr/>
        </p:nvSpPr>
        <p:spPr>
          <a:xfrm>
            <a:off x="11429999" y="6381060"/>
            <a:ext cx="689317" cy="407963"/>
          </a:xfrm>
          <a:prstGeom prst="curvedLef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1" name="Content Placeholder 10"/>
          <p:cNvPicPr>
            <a:picLocks noGrp="1" noChangeAspect="1"/>
          </p:cNvPicPr>
          <p:nvPr>
            <p:ph sz="half" idx="1"/>
          </p:nvPr>
        </p:nvPicPr>
        <p:blipFill rotWithShape="1">
          <a:blip r:embed="rId5" cstate="screen">
            <a:extLst>
              <a:ext uri="{28A0092B-C50C-407E-A947-70E740481C1C}">
                <a14:useLocalDpi xmlns:a14="http://schemas.microsoft.com/office/drawing/2010/main"/>
              </a:ext>
            </a:extLst>
          </a:blip>
          <a:srcRect/>
          <a:stretch/>
        </p:blipFill>
        <p:spPr>
          <a:xfrm rot="5400000">
            <a:off x="24002" y="2011046"/>
            <a:ext cx="4793824" cy="3472728"/>
          </a:xfrm>
        </p:spPr>
      </p:pic>
    </p:spTree>
    <p:extLst>
      <p:ext uri="{BB962C8B-B14F-4D97-AF65-F5344CB8AC3E}">
        <p14:creationId xmlns:p14="http://schemas.microsoft.com/office/powerpoint/2010/main" val="293869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499533"/>
            <a:ext cx="10772775" cy="850965"/>
          </a:xfrm>
        </p:spPr>
        <p:txBody>
          <a:bodyPr/>
          <a:lstStyle/>
          <a:p>
            <a:r>
              <a:rPr lang="el-GR" dirty="0">
                <a:solidFill>
                  <a:srgbClr val="FF0000"/>
                </a:solidFill>
              </a:rPr>
              <a:t>ΜΑΘΑΙΝΟΥΜΕ ΠΕΡΙΣΣΟΤΕΡΑ</a:t>
            </a:r>
            <a:endParaRPr lang="en-GB" dirty="0">
              <a:solidFill>
                <a:srgbClr val="FF0000"/>
              </a:solidFill>
            </a:endParaRPr>
          </a:p>
        </p:txBody>
      </p:sp>
      <p:sp>
        <p:nvSpPr>
          <p:cNvPr id="4" name="Content Placeholder 3"/>
          <p:cNvSpPr>
            <a:spLocks noGrp="1"/>
          </p:cNvSpPr>
          <p:nvPr>
            <p:ph sz="half" idx="2"/>
          </p:nvPr>
        </p:nvSpPr>
        <p:spPr>
          <a:xfrm>
            <a:off x="3855709" y="2248137"/>
            <a:ext cx="8336290" cy="4609864"/>
          </a:xfrm>
        </p:spPr>
        <p:txBody>
          <a:bodyPr>
            <a:normAutofit/>
          </a:bodyPr>
          <a:lstStyle/>
          <a:p>
            <a:r>
              <a:rPr lang="el-GR" sz="1700" dirty="0"/>
              <a:t>Γεννήθηκε στη Λευκωσία το 1930.Ο πατέρας του πέθανε όταν ήταν παιδί, γεγονός που επηρέασε την μετέπειτα εξέλιξη του ως καλλιτέχνης. Φοίτησε στο </a:t>
            </a:r>
            <a:r>
              <a:rPr lang="el-GR" sz="1700" dirty="0" err="1"/>
              <a:t>Παγκύπριο</a:t>
            </a:r>
            <a:r>
              <a:rPr lang="el-GR" sz="1700" dirty="0"/>
              <a:t> Γυμνάσιο με δάσκαλο τον Αδαμάντιο Διαμαντή, ο οποίος τον ενθάρρυνε και τον ενέπνευσε να γίνει καλλιτέχνης. Σπούδασε γλυπτική στην Εθνική Σχολή Καλών Τεχνών της Λυών(1948-1953). Επέστρεψε στην Κύπρο το 1953 και από το 1957 εργάστηκε ως καθηγητής τέχνης σε σχολεία της Μέσης Εκπαίδευσης. Το 1968 πήγε με υποτροφία στο Παρίσι, στο Διεθνές Κέντρο Παιδαγωγικών Μελετών και στην </a:t>
            </a:r>
            <a:r>
              <a:rPr lang="en-GB" sz="1700" dirty="0" err="1"/>
              <a:t>Academie</a:t>
            </a:r>
            <a:r>
              <a:rPr lang="en-GB" sz="1700" dirty="0"/>
              <a:t> de la Grande </a:t>
            </a:r>
            <a:r>
              <a:rPr lang="en-GB" sz="1700" dirty="0" err="1"/>
              <a:t>Chaumiere</a:t>
            </a:r>
            <a:r>
              <a:rPr lang="en-GB" sz="1700" dirty="0"/>
              <a:t>,</a:t>
            </a:r>
            <a:r>
              <a:rPr lang="el-GR" sz="1700" dirty="0"/>
              <a:t> για μετεκπαίδευση στη διδασκαλία της τέχνης. Εργάστηκε ως  ειδικός σύμβουλος τέχνης στο Υπουργείο Παιδείας. Μαζί με άλλους καλλιτέχνες της εποχής του, ίδρυσαν την Παγκύπρια Ένωση Φιλοτέχνων και μετέπειτα το Επιμελητήριο Καλών Τεχνών Κύπρου(Ε.ΚΑ.ΤΕ.) Πέθανε το 1990. Το έργο του εξέθεσε σε ατομική αναδρομική έκθεση το 1984, στη Λευκωσία. Από το 1953 πήρε μέρος σε πολλές ομαδικές εκθέσεις στην Κύπρο και στο εξωτερικό.</a:t>
            </a:r>
          </a:p>
          <a:p>
            <a:r>
              <a:rPr lang="el-GR" sz="1700" u="sng" dirty="0"/>
              <a:t>Χαρακτηριστικά του έργου του. </a:t>
            </a:r>
            <a:r>
              <a:rPr lang="el-GR" sz="1700" dirty="0"/>
              <a:t>Στο έργο του κυριαρχεί  η γυναικεία μορφή και το θέμα της μητρότητας, αφού από μικρός βίωνε την αγάπη και την αυτοθυσία της μητέρας του. Στα γλυπτά του αποτυπώνει τη σχέση μητέρας και παιδιού, δίνοντας στις φιγούρες του τη συμβολική μορφή του κύκλου. Τα έργα του χαρακτηρίζονται από γεωμετρικό μινιμαλισμό. Μετά τον πόλεμο του 1974, στα έργα του προστίθενται θεματικές, όπως ο Πενταδάχτυλος και το μοιρολόι.</a:t>
            </a:r>
          </a:p>
        </p:txBody>
      </p:sp>
      <p:sp>
        <p:nvSpPr>
          <p:cNvPr id="6" name="Rectangle 5"/>
          <p:cNvSpPr/>
          <p:nvPr/>
        </p:nvSpPr>
        <p:spPr>
          <a:xfrm>
            <a:off x="6035039" y="1123565"/>
            <a:ext cx="5584875" cy="902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FF00"/>
                </a:solidFill>
              </a:rPr>
              <a:t>ΓΙΑ ΚΥΠΡΙΟΥΣ ΚΑΛΛΙΤΕΧΝΕΣ</a:t>
            </a:r>
            <a:endParaRPr lang="en-GB" sz="2800" b="1" dirty="0">
              <a:solidFill>
                <a:srgbClr val="FFFF00"/>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5571" y="144563"/>
            <a:ext cx="1448078" cy="1958004"/>
          </a:xfrm>
          <a:prstGeom prst="rect">
            <a:avLst/>
          </a:prstGeom>
        </p:spPr>
      </p:pic>
      <p:sp>
        <p:nvSpPr>
          <p:cNvPr id="8" name="Rectangle 7"/>
          <p:cNvSpPr/>
          <p:nvPr/>
        </p:nvSpPr>
        <p:spPr>
          <a:xfrm>
            <a:off x="3855709" y="1700924"/>
            <a:ext cx="3088380" cy="547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532B6B"/>
                </a:solidFill>
              </a:rPr>
              <a:t>Νίκος </a:t>
            </a:r>
            <a:r>
              <a:rPr lang="el-GR" sz="2800" b="1" dirty="0" err="1">
                <a:solidFill>
                  <a:srgbClr val="532B6B"/>
                </a:solidFill>
              </a:rPr>
              <a:t>Δυμιώτης</a:t>
            </a:r>
            <a:endParaRPr lang="en-GB" sz="2800" b="1" dirty="0">
              <a:solidFill>
                <a:srgbClr val="532B6B"/>
              </a:solidFill>
            </a:endParaRPr>
          </a:p>
        </p:txBody>
      </p:sp>
      <p:sp>
        <p:nvSpPr>
          <p:cNvPr id="9" name="Rectangle 8"/>
          <p:cNvSpPr/>
          <p:nvPr/>
        </p:nvSpPr>
        <p:spPr>
          <a:xfrm>
            <a:off x="9192444" y="6292832"/>
            <a:ext cx="2851205" cy="545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a:solidFill>
                  <a:schemeClr val="tx1"/>
                </a:solidFill>
              </a:rPr>
              <a:t>Επιστροφή στην </a:t>
            </a:r>
          </a:p>
          <a:p>
            <a:r>
              <a:rPr lang="el-GR" dirty="0">
                <a:solidFill>
                  <a:schemeClr val="tx1"/>
                </a:solidFill>
              </a:rPr>
              <a:t>προηγούμενη σελίδα</a:t>
            </a:r>
          </a:p>
        </p:txBody>
      </p:sp>
      <p:sp>
        <p:nvSpPr>
          <p:cNvPr id="10" name="Curved Left Arrow 9">
            <a:hlinkClick r:id="rId3" action="ppaction://hlinksldjump">
              <a:snd r:embed="rId4" name="chimes.wav"/>
            </a:hlinkClick>
          </p:cNvPr>
          <p:cNvSpPr/>
          <p:nvPr/>
        </p:nvSpPr>
        <p:spPr>
          <a:xfrm>
            <a:off x="11275255" y="6386915"/>
            <a:ext cx="689317" cy="407963"/>
          </a:xfrm>
          <a:prstGeom prst="curvedLef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 name="Content Placeholder 4"/>
          <p:cNvPicPr>
            <a:picLocks noGrp="1" noChangeAspect="1"/>
          </p:cNvPicPr>
          <p:nvPr>
            <p:ph sz="half" idx="1"/>
          </p:nvPr>
        </p:nvPicPr>
        <p:blipFill>
          <a:blip r:embed="rId5" cstate="print">
            <a:extLst>
              <a:ext uri="{28A0092B-C50C-407E-A947-70E740481C1C}">
                <a14:useLocalDpi xmlns:a14="http://schemas.microsoft.com/office/drawing/2010/main"/>
              </a:ext>
            </a:extLst>
          </a:blip>
          <a:stretch>
            <a:fillRect/>
          </a:stretch>
        </p:blipFill>
        <p:spPr>
          <a:xfrm>
            <a:off x="61002" y="1272321"/>
            <a:ext cx="3794707" cy="5585678"/>
          </a:xfrm>
        </p:spPr>
      </p:pic>
    </p:spTree>
    <p:extLst>
      <p:ext uri="{BB962C8B-B14F-4D97-AF65-F5344CB8AC3E}">
        <p14:creationId xmlns:p14="http://schemas.microsoft.com/office/powerpoint/2010/main" val="42795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499533"/>
            <a:ext cx="10772775" cy="850965"/>
          </a:xfrm>
        </p:spPr>
        <p:txBody>
          <a:bodyPr/>
          <a:lstStyle/>
          <a:p>
            <a:r>
              <a:rPr lang="el-GR" dirty="0">
                <a:solidFill>
                  <a:srgbClr val="FF0000"/>
                </a:solidFill>
              </a:rPr>
              <a:t>ΜΑΘΑΙΝΟΥΜΕ ΠΕΡΙΣΣΟΤΕΡΑ</a:t>
            </a:r>
            <a:endParaRPr lang="en-GB" dirty="0">
              <a:solidFill>
                <a:srgbClr val="FF0000"/>
              </a:solidFill>
            </a:endParaRPr>
          </a:p>
        </p:txBody>
      </p:sp>
      <p:sp>
        <p:nvSpPr>
          <p:cNvPr id="4" name="Content Placeholder 3"/>
          <p:cNvSpPr>
            <a:spLocks noGrp="1"/>
          </p:cNvSpPr>
          <p:nvPr>
            <p:ph sz="half" idx="2"/>
          </p:nvPr>
        </p:nvSpPr>
        <p:spPr>
          <a:xfrm>
            <a:off x="3754774" y="2457537"/>
            <a:ext cx="8437226" cy="3914712"/>
          </a:xfrm>
        </p:spPr>
        <p:txBody>
          <a:bodyPr>
            <a:normAutofit/>
          </a:bodyPr>
          <a:lstStyle/>
          <a:p>
            <a:r>
              <a:rPr lang="el-GR" sz="2000" dirty="0"/>
              <a:t>Η Παυλίνα Παυλίδου γεννήθηκε το 1924 στη Λεμεσό. Σπούδασε γλυπτική στο </a:t>
            </a:r>
            <a:r>
              <a:rPr lang="en-GB" sz="2000" dirty="0"/>
              <a:t>Camberwell School of Art </a:t>
            </a:r>
            <a:r>
              <a:rPr lang="el-GR" sz="2000" dirty="0"/>
              <a:t>στο Λονδίνο και στη συνέχεια συνέχισε τις σπουδές της στη Ρώμη, όπου εργάστηκε για λίγο καιρό. Την περίοδο 1961-1977 έζησε στο Παρίσι. Το 1967 παρουσίασε την πρώτη και μοναδική ατομική της έκθεση στην Κύπρο. Το 1979 μετακόμισε στο Μόντε Κάρλο του Μονακό όπου έζησε μέχρι τον θάνατό της, το 1993.</a:t>
            </a:r>
          </a:p>
          <a:p>
            <a:r>
              <a:rPr lang="el-GR" sz="2000" dirty="0"/>
              <a:t>Κατά τη διάρκεια της ζωής της τιμήθηκε με τρία βραβεία γλυπτικής. Συμμετείχε σε ατομικές και ομαδικές εκθέσεις στη Ρώμη ,στην Αθήνα, στην Λευκωσία, στο Παρίσι, στο Λονδίνο, στο Σικάγο και στην Ανδόρα.</a:t>
            </a:r>
            <a:endParaRPr lang="el-GR" sz="2000" b="1" dirty="0"/>
          </a:p>
        </p:txBody>
      </p:sp>
      <p:sp>
        <p:nvSpPr>
          <p:cNvPr id="6" name="Rectangle 5"/>
          <p:cNvSpPr/>
          <p:nvPr/>
        </p:nvSpPr>
        <p:spPr>
          <a:xfrm>
            <a:off x="6035039" y="1123565"/>
            <a:ext cx="5584875" cy="902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FF00"/>
                </a:solidFill>
              </a:rPr>
              <a:t>ΓΙΑ ΚΥΠΡΙΟΥΣ ΚΑΛΛΙΤΕΧΝΕΣ</a:t>
            </a:r>
            <a:endParaRPr lang="en-GB" sz="2800" b="1" dirty="0">
              <a:solidFill>
                <a:srgbClr val="FFFF00"/>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5571" y="144563"/>
            <a:ext cx="1448078" cy="1958004"/>
          </a:xfrm>
          <a:prstGeom prst="rect">
            <a:avLst/>
          </a:prstGeom>
        </p:spPr>
      </p:pic>
      <p:sp>
        <p:nvSpPr>
          <p:cNvPr id="8" name="Rectangle 7"/>
          <p:cNvSpPr/>
          <p:nvPr/>
        </p:nvSpPr>
        <p:spPr>
          <a:xfrm>
            <a:off x="3718667" y="1866017"/>
            <a:ext cx="3304933" cy="473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532B6B"/>
                </a:solidFill>
              </a:rPr>
              <a:t>Παυλίνα Παυλίδου</a:t>
            </a:r>
            <a:endParaRPr lang="en-GB" sz="2000" b="1" dirty="0">
              <a:solidFill>
                <a:srgbClr val="532B6B"/>
              </a:solidFill>
            </a:endParaRPr>
          </a:p>
        </p:txBody>
      </p:sp>
      <p:sp>
        <p:nvSpPr>
          <p:cNvPr id="9" name="Rectangle 8"/>
          <p:cNvSpPr/>
          <p:nvPr/>
        </p:nvSpPr>
        <p:spPr>
          <a:xfrm>
            <a:off x="9340794" y="6312084"/>
            <a:ext cx="2851205" cy="545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a:solidFill>
                  <a:schemeClr val="tx1"/>
                </a:solidFill>
              </a:rPr>
              <a:t>Επιστροφή στην </a:t>
            </a:r>
          </a:p>
          <a:p>
            <a:r>
              <a:rPr lang="el-GR" dirty="0">
                <a:solidFill>
                  <a:schemeClr val="tx1"/>
                </a:solidFill>
              </a:rPr>
              <a:t>προηγούμενη σελίδα</a:t>
            </a:r>
          </a:p>
        </p:txBody>
      </p:sp>
      <p:sp>
        <p:nvSpPr>
          <p:cNvPr id="10" name="Curved Left Arrow 9">
            <a:hlinkClick r:id="rId3" action="ppaction://hlinksldjump">
              <a:snd r:embed="rId4" name="chimes.wav"/>
            </a:hlinkClick>
          </p:cNvPr>
          <p:cNvSpPr/>
          <p:nvPr/>
        </p:nvSpPr>
        <p:spPr>
          <a:xfrm>
            <a:off x="11429999" y="6381060"/>
            <a:ext cx="689317" cy="407963"/>
          </a:xfrm>
          <a:prstGeom prst="curvedLef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4" name="Content Placeholder 13"/>
          <p:cNvPicPr>
            <a:picLocks noGrp="1" noChangeAspect="1"/>
          </p:cNvPicPr>
          <p:nvPr>
            <p:ph sz="half" idx="1"/>
          </p:nvPr>
        </p:nvPicPr>
        <p:blipFill>
          <a:blip r:embed="rId5" cstate="screen">
            <a:extLst>
              <a:ext uri="{28A0092B-C50C-407E-A947-70E740481C1C}">
                <a14:useLocalDpi xmlns:a14="http://schemas.microsoft.com/office/drawing/2010/main"/>
              </a:ext>
            </a:extLst>
          </a:blip>
          <a:stretch>
            <a:fillRect/>
          </a:stretch>
        </p:blipFill>
        <p:spPr>
          <a:xfrm>
            <a:off x="0" y="1350498"/>
            <a:ext cx="3718667" cy="4638572"/>
          </a:xfrm>
        </p:spPr>
      </p:pic>
    </p:spTree>
    <p:extLst>
      <p:ext uri="{BB962C8B-B14F-4D97-AF65-F5344CB8AC3E}">
        <p14:creationId xmlns:p14="http://schemas.microsoft.com/office/powerpoint/2010/main" val="347753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078" y="148550"/>
            <a:ext cx="10772775" cy="850965"/>
          </a:xfrm>
        </p:spPr>
        <p:txBody>
          <a:bodyPr/>
          <a:lstStyle/>
          <a:p>
            <a:r>
              <a:rPr lang="el-GR" dirty="0">
                <a:solidFill>
                  <a:srgbClr val="FF0000"/>
                </a:solidFill>
              </a:rPr>
              <a:t>ΜΑΘΑΙΝΟΥΜΕ ΠΕΡΙΣΣΟΤΕΡΑ</a:t>
            </a:r>
            <a:endParaRPr lang="en-GB" dirty="0">
              <a:solidFill>
                <a:srgbClr val="FF0000"/>
              </a:solidFill>
            </a:endParaRPr>
          </a:p>
        </p:txBody>
      </p:sp>
      <p:sp>
        <p:nvSpPr>
          <p:cNvPr id="4" name="Content Placeholder 3"/>
          <p:cNvSpPr>
            <a:spLocks noGrp="1"/>
          </p:cNvSpPr>
          <p:nvPr>
            <p:ph sz="half" idx="2"/>
          </p:nvPr>
        </p:nvSpPr>
        <p:spPr>
          <a:xfrm>
            <a:off x="4120726" y="1701571"/>
            <a:ext cx="8071273" cy="5156429"/>
          </a:xfrm>
        </p:spPr>
        <p:txBody>
          <a:bodyPr>
            <a:normAutofit fontScale="25000" lnSpcReduction="20000"/>
          </a:bodyPr>
          <a:lstStyle/>
          <a:p>
            <a:pPr marL="0" indent="0">
              <a:buNone/>
            </a:pPr>
            <a:r>
              <a:rPr lang="el-GR" sz="6400" dirty="0"/>
              <a:t>Ο Χριστόφορος Σάββα γεννήθηκε το 1924 στο χωριό </a:t>
            </a:r>
            <a:r>
              <a:rPr lang="el-GR" sz="6400" dirty="0" err="1"/>
              <a:t>Μαραθόβουνος</a:t>
            </a:r>
            <a:r>
              <a:rPr lang="el-GR" sz="6400" dirty="0"/>
              <a:t> της </a:t>
            </a:r>
            <a:r>
              <a:rPr lang="el-GR" sz="6400" dirty="0" err="1"/>
              <a:t>Μεσαορίας</a:t>
            </a:r>
            <a:r>
              <a:rPr lang="el-GR" sz="6400" dirty="0"/>
              <a:t>. Από το 1943 μέχρι το 1946 υπηρέτησε  στο Κυπριακό Σύνταγμα του Αγγλικού Στρατού. Το 1947 μετανάστευσε στην Αγγλία, όπου  σπούδασε ζωγραφική στο </a:t>
            </a:r>
            <a:r>
              <a:rPr lang="el-GR" sz="6400" dirty="0" err="1"/>
              <a:t>St</a:t>
            </a:r>
            <a:r>
              <a:rPr lang="el-GR" sz="6400" dirty="0"/>
              <a:t> </a:t>
            </a:r>
            <a:r>
              <a:rPr lang="el-GR" sz="6400" dirty="0" err="1"/>
              <a:t>Martin’s</a:t>
            </a:r>
            <a:r>
              <a:rPr lang="el-GR" sz="6400" dirty="0"/>
              <a:t> </a:t>
            </a:r>
            <a:r>
              <a:rPr lang="el-GR" sz="6400" dirty="0" err="1"/>
              <a:t>School</a:t>
            </a:r>
            <a:r>
              <a:rPr lang="el-GR" sz="6400" dirty="0"/>
              <a:t> of </a:t>
            </a:r>
            <a:r>
              <a:rPr lang="el-GR" sz="6400" dirty="0" err="1"/>
              <a:t>Art</a:t>
            </a:r>
            <a:r>
              <a:rPr lang="el-GR" sz="6400" dirty="0"/>
              <a:t> και στο </a:t>
            </a:r>
            <a:r>
              <a:rPr lang="el-GR" sz="6400" dirty="0" err="1"/>
              <a:t>Heatherley’s</a:t>
            </a:r>
            <a:r>
              <a:rPr lang="el-GR" sz="6400" dirty="0"/>
              <a:t> </a:t>
            </a:r>
            <a:r>
              <a:rPr lang="el-GR" sz="6400" dirty="0" err="1"/>
              <a:t>School</a:t>
            </a:r>
            <a:r>
              <a:rPr lang="el-GR" sz="6400" dirty="0"/>
              <a:t> of </a:t>
            </a:r>
            <a:r>
              <a:rPr lang="el-GR" sz="6400" dirty="0" err="1"/>
              <a:t>Fine</a:t>
            </a:r>
            <a:r>
              <a:rPr lang="el-GR" sz="6400" dirty="0"/>
              <a:t> </a:t>
            </a:r>
            <a:r>
              <a:rPr lang="el-GR" sz="6400" dirty="0" err="1"/>
              <a:t>Art</a:t>
            </a:r>
            <a:r>
              <a:rPr lang="el-GR" sz="6400" dirty="0"/>
              <a:t>.</a:t>
            </a:r>
          </a:p>
          <a:p>
            <a:pPr marL="0" indent="0">
              <a:buNone/>
            </a:pPr>
            <a:r>
              <a:rPr lang="el-GR" sz="6400" dirty="0"/>
              <a:t>Επέστρεψε στην Κύπρο το 1954. </a:t>
            </a:r>
            <a:r>
              <a:rPr lang="el-GR" sz="6400" dirty="0" err="1"/>
              <a:t>To</a:t>
            </a:r>
            <a:r>
              <a:rPr lang="el-GR" sz="6400" dirty="0"/>
              <a:t> 1955 ίδρυσε, μαζί με άλλους καλλιτέχνες, την Παγκύπρια Ένωση Φιλοτέχνων. Από το 1956 μέχρι το 1959 έζησε στο Παρίσι, όπου παρακολούθησε μαθήματα ζωγραφικής στην Ακαδημία του </a:t>
            </a:r>
            <a:r>
              <a:rPr lang="el-GR" sz="6400" dirty="0" err="1"/>
              <a:t>André</a:t>
            </a:r>
            <a:r>
              <a:rPr lang="el-GR" sz="6400" dirty="0"/>
              <a:t> </a:t>
            </a:r>
            <a:r>
              <a:rPr lang="el-GR" sz="6400" dirty="0" err="1"/>
              <a:t>Lhote</a:t>
            </a:r>
            <a:r>
              <a:rPr lang="el-GR" sz="6400" dirty="0"/>
              <a:t>. Με την επιστροφή του στην Κύπρο το 1960, ανέπτυξε πλούσια καλλιτεχνική και πολιτιστική δράση. Ίδρυσε την γκαλερί «Απόφαση» όπου διοργανώνονταν εκθέσεις, διαλέξεις, θεατρικές παραστάσεις και κινηματογραφικές προβολές. Επίσης, με το πρωτοποριακό του έργο, ο Σάββα, συνέβαλε στην ανανέωση της κυπριακής τέχνης.</a:t>
            </a:r>
          </a:p>
          <a:p>
            <a:pPr marL="0" indent="0">
              <a:buNone/>
            </a:pPr>
            <a:r>
              <a:rPr lang="el-GR" sz="6400" dirty="0"/>
              <a:t>Συμμετείχε σε σημαντικές διοργανώσεις και εκθέσεις στην Κύπρο και στο εξωτερικό. Το καλοκαίρι του 1968 παίρνει μέρος μαζί με άλλους καλλιτέχνες στην 34η Μπιενάλε Βενετίας, με σειρά από ανάγλυφα έργα με καρφίτσες. Ο Σάββα πέθανε το 1968 στο </a:t>
            </a:r>
            <a:r>
              <a:rPr lang="el-GR" sz="6400" dirty="0" err="1"/>
              <a:t>Sheffield</a:t>
            </a:r>
            <a:r>
              <a:rPr lang="el-GR" sz="6400" dirty="0"/>
              <a:t> της Αγγλίας. Πολλά έργα του βρίσκονται σήμερα σε ιδιωτικές και δημόσιες συλλογές στην Κύπρο και στο εξωτερικό.</a:t>
            </a:r>
          </a:p>
          <a:p>
            <a:pPr marL="0" indent="0">
              <a:buNone/>
            </a:pPr>
            <a:r>
              <a:rPr lang="el-GR" sz="6400" dirty="0"/>
              <a:t>Μετά το θάνατό του, οργανώθηκαν 8 εκθέσεις με έργα του. Η πιο πρόσφατη αναδρομική έκθεση  το 2019 «Πρόωρα Παρών</a:t>
            </a:r>
            <a:r>
              <a:rPr lang="en-GB" sz="6400" dirty="0"/>
              <a:t>:</a:t>
            </a:r>
            <a:r>
              <a:rPr lang="el-GR" sz="6400" dirty="0"/>
              <a:t>Χριστόφορος Σάββα 1924-1968» εγκαινίασε το νέο κτίριο της Κρατικής Πινακοθήκης Σύγχρονης Τέχνης-ΣΠΕΛ στη Λευκωσία. Με την έκθεση αυτή συμμετείχε η Κύπρος στην 58η  Μπιενάλε Βενετίας.</a:t>
            </a:r>
          </a:p>
        </p:txBody>
      </p:sp>
      <p:sp>
        <p:nvSpPr>
          <p:cNvPr id="6" name="Rectangle 5"/>
          <p:cNvSpPr/>
          <p:nvPr/>
        </p:nvSpPr>
        <p:spPr>
          <a:xfrm>
            <a:off x="7229742" y="728605"/>
            <a:ext cx="4256170" cy="902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FF00"/>
                </a:solidFill>
              </a:rPr>
              <a:t>ΓΙΑ ΚΥΠΡΙΟΥΣ ΚΑΛΛΙΤΕΧΝΕΣ</a:t>
            </a:r>
            <a:endParaRPr lang="en-GB" sz="2800" b="1" dirty="0">
              <a:solidFill>
                <a:srgbClr val="FFFF00"/>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34350" y="65826"/>
            <a:ext cx="1181124" cy="1597045"/>
          </a:xfrm>
          <a:prstGeom prst="rect">
            <a:avLst/>
          </a:prstGeom>
        </p:spPr>
      </p:pic>
      <p:sp>
        <p:nvSpPr>
          <p:cNvPr id="8" name="Rectangle 7"/>
          <p:cNvSpPr/>
          <p:nvPr/>
        </p:nvSpPr>
        <p:spPr>
          <a:xfrm>
            <a:off x="3877085" y="1171717"/>
            <a:ext cx="3246119" cy="388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532B6B"/>
                </a:solidFill>
              </a:rPr>
              <a:t>Χριστόφορος Σάββα</a:t>
            </a:r>
            <a:endParaRPr lang="en-GB" sz="2000" b="1" dirty="0">
              <a:solidFill>
                <a:srgbClr val="532B6B"/>
              </a:solidFill>
            </a:endParaRPr>
          </a:p>
        </p:txBody>
      </p:sp>
      <p:sp>
        <p:nvSpPr>
          <p:cNvPr id="9" name="Rectangle 8"/>
          <p:cNvSpPr/>
          <p:nvPr/>
        </p:nvSpPr>
        <p:spPr>
          <a:xfrm>
            <a:off x="0" y="4198359"/>
            <a:ext cx="2861389" cy="7971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a:solidFill>
                  <a:schemeClr val="tx1"/>
                </a:solidFill>
              </a:rPr>
              <a:t>Επιστροφή στην προηγούμενη σελίδα</a:t>
            </a:r>
          </a:p>
        </p:txBody>
      </p:sp>
      <p:sp>
        <p:nvSpPr>
          <p:cNvPr id="10" name="Curved Left Arrow 9">
            <a:hlinkClick r:id="rId3" action="ppaction://hlinksldjump">
              <a:snd r:embed="rId4" name="chimes.wav"/>
            </a:hlinkClick>
          </p:cNvPr>
          <p:cNvSpPr/>
          <p:nvPr/>
        </p:nvSpPr>
        <p:spPr>
          <a:xfrm>
            <a:off x="2067634" y="4474394"/>
            <a:ext cx="689317" cy="407963"/>
          </a:xfrm>
          <a:prstGeom prst="curvedLef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5" name="Content Placeholder 14"/>
          <p:cNvPicPr>
            <a:picLocks noGrp="1" noChangeAspect="1"/>
          </p:cNvPicPr>
          <p:nvPr>
            <p:ph sz="half" idx="1"/>
          </p:nvPr>
        </p:nvPicPr>
        <p:blipFill>
          <a:blip r:embed="rId5" cstate="print">
            <a:extLst>
              <a:ext uri="{28A0092B-C50C-407E-A947-70E740481C1C}">
                <a14:useLocalDpi xmlns:a14="http://schemas.microsoft.com/office/drawing/2010/main"/>
              </a:ext>
            </a:extLst>
          </a:blip>
          <a:stretch>
            <a:fillRect/>
          </a:stretch>
        </p:blipFill>
        <p:spPr>
          <a:xfrm>
            <a:off x="-31580" y="1086304"/>
            <a:ext cx="4106185" cy="3112055"/>
          </a:xfrm>
        </p:spPr>
      </p:pic>
      <p:sp>
        <p:nvSpPr>
          <p:cNvPr id="11" name="Rectangle 10"/>
          <p:cNvSpPr/>
          <p:nvPr/>
        </p:nvSpPr>
        <p:spPr>
          <a:xfrm>
            <a:off x="14542" y="5467400"/>
            <a:ext cx="12000932" cy="13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400" u="sng" dirty="0">
              <a:solidFill>
                <a:schemeClr val="tx1"/>
              </a:solidFill>
            </a:endParaRPr>
          </a:p>
          <a:p>
            <a:r>
              <a:rPr lang="el-GR" sz="1400" u="sng" dirty="0">
                <a:solidFill>
                  <a:schemeClr val="tx1"/>
                </a:solidFill>
              </a:rPr>
              <a:t>Χαρακτηριστικά των έργων του. </a:t>
            </a:r>
            <a:r>
              <a:rPr lang="el-GR" sz="1400" dirty="0">
                <a:solidFill>
                  <a:schemeClr val="tx1"/>
                </a:solidFill>
              </a:rPr>
              <a:t>Στα πρώτα του έργα είναι έντονος ο επηρεασμός του από τα διάφορα σύγχρονα κινήματα της εποχής του, όπως </a:t>
            </a:r>
            <a:r>
              <a:rPr lang="el-GR" sz="1400" i="1" dirty="0">
                <a:solidFill>
                  <a:schemeClr val="tx1"/>
                </a:solidFill>
              </a:rPr>
              <a:t>κυβισμός, φοβισμός </a:t>
            </a:r>
            <a:r>
              <a:rPr lang="el-GR" sz="1400" dirty="0">
                <a:solidFill>
                  <a:schemeClr val="tx1"/>
                </a:solidFill>
              </a:rPr>
              <a:t>και από καλλιτέχνες όπως ο </a:t>
            </a:r>
            <a:r>
              <a:rPr lang="el-GR" sz="1400" dirty="0" err="1">
                <a:solidFill>
                  <a:schemeClr val="tx1"/>
                </a:solidFill>
              </a:rPr>
              <a:t>Paul</a:t>
            </a:r>
            <a:r>
              <a:rPr lang="el-GR" sz="1400" dirty="0">
                <a:solidFill>
                  <a:schemeClr val="tx1"/>
                </a:solidFill>
              </a:rPr>
              <a:t> </a:t>
            </a:r>
            <a:r>
              <a:rPr lang="el-GR" sz="1400" dirty="0" err="1">
                <a:solidFill>
                  <a:schemeClr val="tx1"/>
                </a:solidFill>
              </a:rPr>
              <a:t>Cézanne</a:t>
            </a:r>
            <a:r>
              <a:rPr lang="el-GR" sz="1400" dirty="0">
                <a:solidFill>
                  <a:schemeClr val="tx1"/>
                </a:solidFill>
              </a:rPr>
              <a:t> και </a:t>
            </a:r>
            <a:r>
              <a:rPr lang="el-GR" sz="1400" dirty="0" err="1">
                <a:solidFill>
                  <a:schemeClr val="tx1"/>
                </a:solidFill>
              </a:rPr>
              <a:t>Henri</a:t>
            </a:r>
            <a:r>
              <a:rPr lang="el-GR" sz="1400" dirty="0">
                <a:solidFill>
                  <a:schemeClr val="tx1"/>
                </a:solidFill>
              </a:rPr>
              <a:t> </a:t>
            </a:r>
            <a:r>
              <a:rPr lang="el-GR" sz="1400" dirty="0" err="1">
                <a:solidFill>
                  <a:schemeClr val="tx1"/>
                </a:solidFill>
              </a:rPr>
              <a:t>Matisse</a:t>
            </a:r>
            <a:r>
              <a:rPr lang="el-GR" sz="1400" dirty="0">
                <a:solidFill>
                  <a:schemeClr val="tx1"/>
                </a:solidFill>
              </a:rPr>
              <a:t>. Με την επιστροφή του στην Κύπρο, στα έργα του, υπάρχουν </a:t>
            </a:r>
            <a:r>
              <a:rPr lang="el-GR" sz="1400" i="1" dirty="0">
                <a:solidFill>
                  <a:schemeClr val="tx1"/>
                </a:solidFill>
              </a:rPr>
              <a:t>εξπρεσιονιστικά στοιχεία</a:t>
            </a:r>
            <a:r>
              <a:rPr lang="el-GR" sz="1400" dirty="0">
                <a:solidFill>
                  <a:schemeClr val="tx1"/>
                </a:solidFill>
              </a:rPr>
              <a:t>, έντονα χρώματα και συμβολισμοί. Πειραματίζεται συνεχώς με νέα υλικά και μέσα, προσδίδοντας στα έργα του αφαιρετικό χαρακτήρα. Η γλυπτική απασχολεί έντονα τον Σάββα. Δημιουργεί είτε ανάλαφρα γλυπτά με σύρμα, καρφίτσες είτε ογκώδη γλυπτά από βαριά υλικά όπως τσιμέντο, γυαλί και ψηφίδες. Μια άλλη σημαντική πτυχή του έργου είναι οι ανάγλυφες παραστάσεις  σε τοίχους που χαρακτηρίστηκαν ως οι πρώτες </a:t>
            </a:r>
            <a:r>
              <a:rPr lang="el-GR" sz="1400" dirty="0" err="1">
                <a:solidFill>
                  <a:schemeClr val="tx1"/>
                </a:solidFill>
              </a:rPr>
              <a:t>τσιμεντογραφίες</a:t>
            </a:r>
            <a:r>
              <a:rPr lang="el-GR" sz="1400" dirty="0">
                <a:solidFill>
                  <a:schemeClr val="tx1"/>
                </a:solidFill>
              </a:rPr>
              <a:t>. Πρωτοποριακές ήταν και οι </a:t>
            </a:r>
            <a:r>
              <a:rPr lang="el-GR" sz="1400" dirty="0" err="1">
                <a:solidFill>
                  <a:schemeClr val="tx1"/>
                </a:solidFill>
              </a:rPr>
              <a:t>υφασματογραφίες</a:t>
            </a:r>
            <a:r>
              <a:rPr lang="el-GR" sz="1400" dirty="0">
                <a:solidFill>
                  <a:schemeClr val="tx1"/>
                </a:solidFill>
              </a:rPr>
              <a:t> του, όρος που προέρχεται από τον ίδιο τον καλλιτέχνη, που συνέδεαν την λαϊκή παραδοσιακή τέχνη με τη σύγχρονη τέχνη.</a:t>
            </a:r>
          </a:p>
          <a:p>
            <a:endParaRPr lang="el-GR" sz="2000" b="1" dirty="0">
              <a:solidFill>
                <a:schemeClr val="tx1"/>
              </a:solidFill>
            </a:endParaRPr>
          </a:p>
        </p:txBody>
      </p:sp>
    </p:spTree>
    <p:extLst>
      <p:ext uri="{BB962C8B-B14F-4D97-AF65-F5344CB8AC3E}">
        <p14:creationId xmlns:p14="http://schemas.microsoft.com/office/powerpoint/2010/main" val="276266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ectangle 18"/>
          <p:cNvSpPr/>
          <p:nvPr/>
        </p:nvSpPr>
        <p:spPr>
          <a:xfrm>
            <a:off x="763676" y="2215973"/>
            <a:ext cx="10598866" cy="36734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0" y="370378"/>
            <a:ext cx="12192000" cy="1464591"/>
          </a:xfrm>
        </p:spPr>
        <p:txBody>
          <a:bodyPr>
            <a:noAutofit/>
          </a:bodyPr>
          <a:lstStyle/>
          <a:p>
            <a:pPr algn="ctr"/>
            <a:r>
              <a:rPr lang="el-GR" sz="2600" dirty="0">
                <a:solidFill>
                  <a:srgbClr val="002060"/>
                </a:solidFill>
              </a:rPr>
              <a:t>Μαζί θα γνωρίσουμε έργα τέχνης Κυπρίων καλλιτεχνών της Κρατικής Πινακοθήκης</a:t>
            </a:r>
            <a:r>
              <a:rPr lang="en-GB" sz="2600" dirty="0">
                <a:solidFill>
                  <a:srgbClr val="002060"/>
                </a:solidFill>
              </a:rPr>
              <a:t>,</a:t>
            </a:r>
            <a:r>
              <a:rPr lang="el-GR" sz="2600" dirty="0">
                <a:solidFill>
                  <a:srgbClr val="002060"/>
                </a:solidFill>
              </a:rPr>
              <a:t> </a:t>
            </a:r>
            <a:br>
              <a:rPr lang="el-GR" sz="2600" dirty="0">
                <a:solidFill>
                  <a:srgbClr val="002060"/>
                </a:solidFill>
              </a:rPr>
            </a:br>
            <a:r>
              <a:rPr lang="el-GR" sz="2600" dirty="0">
                <a:solidFill>
                  <a:srgbClr val="002060"/>
                </a:solidFill>
              </a:rPr>
              <a:t>μέσα από διάφορα εικαστικά παιχνίδια.  </a:t>
            </a:r>
            <a:r>
              <a:rPr lang="el-GR" sz="2400" dirty="0">
                <a:solidFill>
                  <a:srgbClr val="002060"/>
                </a:solidFill>
              </a:rPr>
              <a:t/>
            </a:r>
            <a:br>
              <a:rPr lang="el-GR" sz="2400" dirty="0">
                <a:solidFill>
                  <a:srgbClr val="002060"/>
                </a:solidFill>
              </a:rPr>
            </a:br>
            <a:r>
              <a:rPr lang="el-GR" sz="2600" dirty="0">
                <a:solidFill>
                  <a:srgbClr val="002060"/>
                </a:solidFill>
                <a:latin typeface="+mn-lt"/>
                <a:ea typeface="Times New Roman" panose="02020603050405020304" pitchFamily="18" charset="0"/>
              </a:rPr>
              <a:t>Τα ίδια έργα και δραστηριότητες βασίζονται στο Εκπαιδευτικό Πρόγραμμα «Ο παιδικός κόσμος της Πινακοθήκης», και μπορείτε να μάθετε περισσότερα, στην ιστοσελίδα των Εικαστικών Τεχνών, του Υπουργείου Παιδείας, Αθλητισμού και Νεολαίας στον σύνδεσμο:</a:t>
            </a:r>
            <a:br>
              <a:rPr lang="el-GR" sz="2600" dirty="0">
                <a:solidFill>
                  <a:srgbClr val="002060"/>
                </a:solidFill>
                <a:latin typeface="+mn-lt"/>
                <a:ea typeface="Times New Roman" panose="02020603050405020304" pitchFamily="18" charset="0"/>
              </a:rPr>
            </a:br>
            <a:r>
              <a:rPr lang="el-GR" sz="2400" dirty="0">
                <a:solidFill>
                  <a:srgbClr val="002060"/>
                </a:solidFill>
                <a:latin typeface="+mn-lt"/>
                <a:ea typeface="Times New Roman" panose="02020603050405020304" pitchFamily="18" charset="0"/>
              </a:rPr>
              <a:t> </a:t>
            </a:r>
            <a:r>
              <a:rPr lang="en-US" sz="2400" dirty="0">
                <a:hlinkClick r:id="rId2"/>
              </a:rPr>
              <a:t>http://eikad.schools.ac.cy/index.php/el/programmata/programma-topos-d-taxi</a:t>
            </a:r>
            <a:r>
              <a:rPr lang="el-GR" sz="2400" u="sng" dirty="0">
                <a:solidFill>
                  <a:srgbClr val="002060"/>
                </a:solidFill>
                <a:latin typeface="+mn-lt"/>
                <a:ea typeface="Times New Roman" panose="02020603050405020304" pitchFamily="18" charset="0"/>
              </a:rPr>
              <a:t> </a:t>
            </a:r>
            <a:endParaRPr lang="en-GB" sz="2400" dirty="0">
              <a:solidFill>
                <a:srgbClr val="002060"/>
              </a:solidFill>
              <a:latin typeface="+mn-lt"/>
            </a:endParaRPr>
          </a:p>
        </p:txBody>
      </p:sp>
      <p:sp>
        <p:nvSpPr>
          <p:cNvPr id="6" name="Rectangle 5"/>
          <p:cNvSpPr/>
          <p:nvPr/>
        </p:nvSpPr>
        <p:spPr>
          <a:xfrm>
            <a:off x="7286958" y="4957354"/>
            <a:ext cx="2903967" cy="71496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l-GR" b="1" dirty="0"/>
              <a:t>              Σχεδιάζουμε/ζωγραφίζουμε</a:t>
            </a:r>
            <a:endParaRPr lang="en-GB" b="1" dirty="0"/>
          </a:p>
        </p:txBody>
      </p:sp>
      <p:sp>
        <p:nvSpPr>
          <p:cNvPr id="8" name="Rectangle 7"/>
          <p:cNvSpPr/>
          <p:nvPr/>
        </p:nvSpPr>
        <p:spPr>
          <a:xfrm>
            <a:off x="954142" y="3217573"/>
            <a:ext cx="2336242" cy="55438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l-GR" b="1" dirty="0"/>
              <a:t>Παρατηρούμε</a:t>
            </a:r>
            <a:endParaRPr lang="en-GB" b="1" dirty="0"/>
          </a:p>
        </p:txBody>
      </p:sp>
      <p:sp>
        <p:nvSpPr>
          <p:cNvPr id="9" name="Rectangle 8"/>
          <p:cNvSpPr/>
          <p:nvPr/>
        </p:nvSpPr>
        <p:spPr>
          <a:xfrm>
            <a:off x="544732" y="4872778"/>
            <a:ext cx="2968283" cy="6787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l-GR" b="1" dirty="0"/>
              <a:t>Δημιουργούμε</a:t>
            </a:r>
            <a:endParaRPr lang="en-GB" b="1" dirty="0"/>
          </a:p>
        </p:txBody>
      </p:sp>
      <p:sp>
        <p:nvSpPr>
          <p:cNvPr id="10" name="Rectangle 9"/>
          <p:cNvSpPr/>
          <p:nvPr/>
        </p:nvSpPr>
        <p:spPr>
          <a:xfrm>
            <a:off x="2696771" y="2061123"/>
            <a:ext cx="6282229"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l-GR" sz="5400" b="1" cap="none" spc="0" dirty="0">
                <a:ln/>
                <a:solidFill>
                  <a:srgbClr val="BF1727"/>
                </a:solidFill>
                <a:effectLst/>
              </a:rPr>
              <a:t>Οδηγός για τα Παιχνίδια</a:t>
            </a:r>
            <a:endParaRPr lang="en-GB" sz="5400" b="1" cap="none" spc="0" dirty="0">
              <a:ln/>
              <a:solidFill>
                <a:srgbClr val="BF1727"/>
              </a:solidFill>
              <a:effectLst/>
            </a:endParaRP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245" y="3726942"/>
            <a:ext cx="2096036" cy="1048891"/>
          </a:xfrm>
          <a:prstGeom prst="rect">
            <a:avLst/>
          </a:prstGeom>
          <a:noFill/>
        </p:spPr>
      </p:pic>
      <p:sp>
        <p:nvSpPr>
          <p:cNvPr id="12" name="Cloud Callout 11"/>
          <p:cNvSpPr/>
          <p:nvPr/>
        </p:nvSpPr>
        <p:spPr>
          <a:xfrm>
            <a:off x="9283945" y="2271993"/>
            <a:ext cx="1511358" cy="533946"/>
          </a:xfrm>
          <a:prstGeom prst="cloudCallout">
            <a:avLst>
              <a:gd name="adj1" fmla="val -31291"/>
              <a:gd name="adj2" fmla="val 68453"/>
            </a:avLst>
          </a:prstGeom>
          <a:solidFill>
            <a:srgbClr val="CC66FF"/>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13" name="Rectangle 12"/>
          <p:cNvSpPr/>
          <p:nvPr/>
        </p:nvSpPr>
        <p:spPr>
          <a:xfrm>
            <a:off x="7982310" y="2834843"/>
            <a:ext cx="3375183" cy="60626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l-GR" b="1" dirty="0"/>
              <a:t>Σκεφτόμαστε/Προβληματιζόμαστε</a:t>
            </a:r>
            <a:endParaRPr lang="en-GB" b="1" dirty="0"/>
          </a:p>
        </p:txBody>
      </p:sp>
      <p:sp>
        <p:nvSpPr>
          <p:cNvPr id="14" name="Rectangle 13"/>
          <p:cNvSpPr/>
          <p:nvPr/>
        </p:nvSpPr>
        <p:spPr>
          <a:xfrm>
            <a:off x="7219326" y="5686938"/>
            <a:ext cx="4547104" cy="138499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l-GR" sz="4200" b="1" dirty="0">
                <a:ln/>
                <a:solidFill>
                  <a:srgbClr val="00B050"/>
                </a:solidFill>
              </a:rPr>
              <a:t>Είστε έτοιμοι </a:t>
            </a:r>
          </a:p>
          <a:p>
            <a:pPr algn="ctr"/>
            <a:r>
              <a:rPr lang="el-GR" sz="4200" b="1" dirty="0">
                <a:ln/>
                <a:solidFill>
                  <a:srgbClr val="00B050"/>
                </a:solidFill>
              </a:rPr>
              <a:t>και έτοιμες</a:t>
            </a:r>
            <a:r>
              <a:rPr lang="en-GB" sz="4200" b="1" dirty="0">
                <a:ln/>
                <a:solidFill>
                  <a:srgbClr val="00B050"/>
                </a:solidFill>
              </a:rPr>
              <a:t>;</a:t>
            </a:r>
            <a:endParaRPr lang="en-US" sz="4200" b="1" cap="none" spc="0" dirty="0">
              <a:ln/>
              <a:solidFill>
                <a:srgbClr val="00B050"/>
              </a:solidFill>
              <a:effectLst/>
            </a:endParaRPr>
          </a:p>
        </p:txBody>
      </p:sp>
      <p:sp>
        <p:nvSpPr>
          <p:cNvPr id="18" name="Rectangle 17"/>
          <p:cNvSpPr/>
          <p:nvPr/>
        </p:nvSpPr>
        <p:spPr>
          <a:xfrm>
            <a:off x="727147" y="5986336"/>
            <a:ext cx="5571737" cy="826132"/>
          </a:xfrm>
          <a:prstGeom prst="rect">
            <a:avLst/>
          </a:prstGeom>
          <a:noFill/>
        </p:spPr>
        <p:txBody>
          <a:bodyPr wrap="none" lIns="91440" tIns="45720" rIns="91440" bIns="45720">
            <a:prstTxWarp prst="textWave1">
              <a:avLst>
                <a:gd name="adj1" fmla="val 20000"/>
                <a:gd name="adj2" fmla="val 0"/>
              </a:avLst>
            </a:prstTxWarp>
            <a:spAutoFit/>
          </a:bodyPr>
          <a:lstStyle/>
          <a:p>
            <a:pPr algn="ctr"/>
            <a:r>
              <a:rPr lang="el-GR" sz="5400" b="1" dirty="0">
                <a:ln w="0"/>
                <a:solidFill>
                  <a:srgbClr val="0070C0"/>
                </a:solidFill>
                <a:effectLst>
                  <a:outerShdw blurRad="38100" dist="25400" dir="5400000" algn="ctr" rotWithShape="0">
                    <a:srgbClr val="6E747A">
                      <a:alpha val="43000"/>
                    </a:srgbClr>
                  </a:outerShdw>
                </a:effectLst>
              </a:rPr>
              <a:t>Καλή Διασκέδαση!</a:t>
            </a:r>
            <a:endParaRPr lang="en-GB" sz="5400" b="1" dirty="0">
              <a:ln w="0"/>
              <a:solidFill>
                <a:srgbClr val="0070C0"/>
              </a:solidFill>
              <a:effectLst>
                <a:outerShdw blurRad="38100" dist="25400" dir="5400000" algn="ctr" rotWithShape="0">
                  <a:srgbClr val="6E747A">
                    <a:alpha val="43000"/>
                  </a:srgbClr>
                </a:outerShdw>
              </a:effectLst>
            </a:endParaRPr>
          </a:p>
        </p:txBody>
      </p:sp>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0248" y="3299266"/>
            <a:ext cx="1448078" cy="1958004"/>
          </a:xfrm>
          <a:prstGeom prst="rect">
            <a:avLst/>
          </a:prstGeom>
        </p:spPr>
      </p:pic>
      <p:sp>
        <p:nvSpPr>
          <p:cNvPr id="25" name="Rectangle 24"/>
          <p:cNvSpPr/>
          <p:nvPr/>
        </p:nvSpPr>
        <p:spPr>
          <a:xfrm>
            <a:off x="6063109" y="4475285"/>
            <a:ext cx="1784892" cy="3974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rPr>
              <a:t>Μαθαίνουμε</a:t>
            </a:r>
            <a:endParaRPr lang="en-GB" b="1" dirty="0">
              <a:solidFill>
                <a:schemeClr val="tx1"/>
              </a:solidFill>
            </a:endParaRPr>
          </a:p>
        </p:txBody>
      </p:sp>
      <p:pic>
        <p:nvPicPr>
          <p:cNvPr id="26" name="Picture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25231" y="3744310"/>
            <a:ext cx="1351922" cy="1351922"/>
          </a:xfrm>
          <a:prstGeom prst="rect">
            <a:avLst/>
          </a:prstGeom>
        </p:spPr>
      </p:pic>
      <p:sp>
        <p:nvSpPr>
          <p:cNvPr id="27" name="Rectangle 26"/>
          <p:cNvSpPr/>
          <p:nvPr/>
        </p:nvSpPr>
        <p:spPr>
          <a:xfrm>
            <a:off x="3925019" y="5058130"/>
            <a:ext cx="1702369" cy="567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rPr>
              <a:t>Αναπαριστούμε/</a:t>
            </a:r>
          </a:p>
          <a:p>
            <a:pPr algn="ctr"/>
            <a:r>
              <a:rPr lang="el-GR" b="1" dirty="0">
                <a:solidFill>
                  <a:schemeClr val="tx1"/>
                </a:solidFill>
              </a:rPr>
              <a:t>Μιμούμαστε</a:t>
            </a:r>
            <a:endParaRPr lang="en-GB" b="1" dirty="0">
              <a:solidFill>
                <a:schemeClr val="tx1"/>
              </a:solidFill>
            </a:endParaRPr>
          </a:p>
        </p:txBody>
      </p:sp>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27802" y="2226561"/>
            <a:ext cx="1322363" cy="1043427"/>
          </a:xfrm>
          <a:prstGeom prst="rect">
            <a:avLst/>
          </a:prstGeom>
        </p:spPr>
      </p:pic>
      <p:pic>
        <p:nvPicPr>
          <p:cNvPr id="21" name="Content Placeholder 20"/>
          <p:cNvPicPr>
            <a:picLocks noGrp="1" noChangeAspect="1"/>
          </p:cNvPicPr>
          <p:nvPr>
            <p:ph idx="1"/>
          </p:nvPr>
        </p:nvPicPr>
        <p:blipFill>
          <a:blip r:embed="rId7" cstate="screen">
            <a:extLst>
              <a:ext uri="{28A0092B-C50C-407E-A947-70E740481C1C}">
                <a14:useLocalDpi xmlns:a14="http://schemas.microsoft.com/office/drawing/2010/main"/>
              </a:ext>
            </a:extLst>
          </a:blip>
          <a:stretch>
            <a:fillRect/>
          </a:stretch>
        </p:blipFill>
        <p:spPr>
          <a:xfrm rot="14944840">
            <a:off x="9945070" y="4144653"/>
            <a:ext cx="1481889" cy="1456250"/>
          </a:xfrm>
          <a:prstGeom prst="rect">
            <a:avLst/>
          </a:prstGeom>
        </p:spPr>
      </p:pic>
    </p:spTree>
    <p:extLst>
      <p:ext uri="{BB962C8B-B14F-4D97-AF65-F5344CB8AC3E}">
        <p14:creationId xmlns:p14="http://schemas.microsoft.com/office/powerpoint/2010/main" val="124183251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306" y="211016"/>
            <a:ext cx="12248374" cy="1321670"/>
          </a:xfrm>
        </p:spPr>
        <p:txBody>
          <a:bodyPr>
            <a:noAutofit/>
          </a:bodyPr>
          <a:lstStyle/>
          <a:p>
            <a:r>
              <a:rPr lang="el-GR" sz="5400" dirty="0">
                <a:solidFill>
                  <a:srgbClr val="002060"/>
                </a:solidFill>
              </a:rPr>
              <a:t>Διαλέγουμε ένα έργο</a:t>
            </a:r>
            <a:r>
              <a:rPr lang="en-GB" sz="5400" dirty="0">
                <a:solidFill>
                  <a:srgbClr val="002060"/>
                </a:solidFill>
              </a:rPr>
              <a:t/>
            </a:r>
            <a:br>
              <a:rPr lang="en-GB" sz="5400" dirty="0">
                <a:solidFill>
                  <a:srgbClr val="002060"/>
                </a:solidFill>
              </a:rPr>
            </a:br>
            <a:r>
              <a:rPr lang="el-GR" sz="5400" dirty="0">
                <a:solidFill>
                  <a:srgbClr val="002060"/>
                </a:solidFill>
              </a:rPr>
              <a:t>και πατάμε αριστερό κλικ</a:t>
            </a:r>
            <a:r>
              <a:rPr lang="en-US" sz="5400" dirty="0">
                <a:solidFill>
                  <a:srgbClr val="002060"/>
                </a:solidFill>
              </a:rPr>
              <a:t>          </a:t>
            </a:r>
            <a:r>
              <a:rPr lang="el-GR" sz="5400" dirty="0">
                <a:solidFill>
                  <a:srgbClr val="002060"/>
                </a:solidFill>
              </a:rPr>
              <a:t>στο έργο</a:t>
            </a:r>
            <a:r>
              <a:rPr lang="en-GB" sz="5400" dirty="0">
                <a:solidFill>
                  <a:srgbClr val="002060"/>
                </a:solidFill>
              </a:rPr>
              <a:t>  </a:t>
            </a:r>
          </a:p>
        </p:txBody>
      </p:sp>
      <p:sp>
        <p:nvSpPr>
          <p:cNvPr id="3" name="Subtitle 2"/>
          <p:cNvSpPr>
            <a:spLocks noGrp="1"/>
          </p:cNvSpPr>
          <p:nvPr>
            <p:ph type="subTitle" idx="1"/>
          </p:nvPr>
        </p:nvSpPr>
        <p:spPr>
          <a:xfrm>
            <a:off x="1" y="1744394"/>
            <a:ext cx="12192000" cy="4502008"/>
          </a:xfrm>
          <a:noFill/>
        </p:spPr>
        <p:txBody>
          <a:bodyPr/>
          <a:lstStyle/>
          <a:p>
            <a:endParaRPr lang="en-GB" dirty="0"/>
          </a:p>
        </p:txBody>
      </p:sp>
      <p:pic>
        <p:nvPicPr>
          <p:cNvPr id="4" name="Content Placeholder 3">
            <a:hlinkClick r:id="" action="ppaction://hlinkshowjump?jump=nextslide">
              <a:snd r:embed="rId2" name="chimes.wav"/>
            </a:hlinkClick>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16016" y="2502660"/>
            <a:ext cx="2274633" cy="3283390"/>
          </a:xfrm>
          <a:prstGeom prst="rect">
            <a:avLst/>
          </a:prstGeom>
        </p:spPr>
      </p:pic>
      <p:pic>
        <p:nvPicPr>
          <p:cNvPr id="6" name="Picture 5">
            <a:hlinkClick r:id="rId4" action="ppaction://hlinksldjump">
              <a:snd r:embed="rId2" name="chimes.wav"/>
            </a:hlinkClick>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04168" y="2502660"/>
            <a:ext cx="2183665" cy="3283390"/>
          </a:xfrm>
          <a:prstGeom prst="rect">
            <a:avLst/>
          </a:prstGeom>
        </p:spPr>
      </p:pic>
      <p:pic>
        <p:nvPicPr>
          <p:cNvPr id="7" name="Picture 6">
            <a:hlinkClick r:id="rId6" action="ppaction://hlinksldjump">
              <a:snd r:embed="rId2" name="chimes.wav"/>
            </a:hlinkClick>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01352" y="2502660"/>
            <a:ext cx="2621943" cy="3283390"/>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65284" y="716760"/>
            <a:ext cx="857365" cy="815926"/>
          </a:xfrm>
          <a:prstGeom prst="rect">
            <a:avLst/>
          </a:prstGeom>
        </p:spPr>
      </p:pic>
    </p:spTree>
    <p:extLst>
      <p:ext uri="{BB962C8B-B14F-4D97-AF65-F5344CB8AC3E}">
        <p14:creationId xmlns:p14="http://schemas.microsoft.com/office/powerpoint/2010/main" val="330782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881" y="-108031"/>
            <a:ext cx="7132319" cy="1442857"/>
          </a:xfrm>
        </p:spPr>
        <p:txBody>
          <a:bodyPr/>
          <a:lstStyle/>
          <a:p>
            <a:r>
              <a:rPr lang="el-GR" dirty="0">
                <a:solidFill>
                  <a:srgbClr val="002060"/>
                </a:solidFill>
              </a:rPr>
              <a:t>Παρατηρούμε το έργο</a:t>
            </a:r>
            <a:endParaRPr lang="en-GB" dirty="0">
              <a:solidFill>
                <a:srgbClr val="002060"/>
              </a:solidFill>
            </a:endParaRPr>
          </a:p>
        </p:txBody>
      </p:sp>
      <p:sp>
        <p:nvSpPr>
          <p:cNvPr id="6" name="Content Placeholder 5"/>
          <p:cNvSpPr>
            <a:spLocks noGrp="1"/>
          </p:cNvSpPr>
          <p:nvPr>
            <p:ph sz="quarter" idx="4"/>
          </p:nvPr>
        </p:nvSpPr>
        <p:spPr>
          <a:xfrm>
            <a:off x="4754881" y="1043427"/>
            <a:ext cx="7437119" cy="5772532"/>
          </a:xfrm>
        </p:spPr>
        <p:txBody>
          <a:bodyPr>
            <a:normAutofit/>
          </a:bodyPr>
          <a:lstStyle/>
          <a:p>
            <a:pPr>
              <a:buFont typeface="Wingdings" panose="05000000000000000000" pitchFamily="2" charset="2"/>
              <a:buChar char="v"/>
            </a:pPr>
            <a:r>
              <a:rPr lang="el-GR" sz="1900" b="1" dirty="0"/>
              <a:t>Παρατηρούμε προσεκτικά το φόντο (το πίσω μέρος του έργου)</a:t>
            </a:r>
            <a:r>
              <a:rPr lang="en-GB" sz="1900" b="1" dirty="0"/>
              <a:t> </a:t>
            </a:r>
            <a:r>
              <a:rPr lang="el-GR" sz="1900" b="1" dirty="0"/>
              <a:t>και σκεφτόμαστε</a:t>
            </a:r>
            <a:r>
              <a:rPr lang="en-GB" sz="1900" b="1" dirty="0"/>
              <a:t>:</a:t>
            </a:r>
            <a:endParaRPr lang="el-GR" sz="1900" b="1" dirty="0"/>
          </a:p>
          <a:p>
            <a:pPr>
              <a:buFont typeface="Wingdings" panose="05000000000000000000" pitchFamily="2" charset="2"/>
              <a:buChar char="v"/>
            </a:pPr>
            <a:endParaRPr lang="el-GR" sz="1900" b="1" dirty="0"/>
          </a:p>
          <a:p>
            <a:pPr>
              <a:buFont typeface="Wingdings" panose="05000000000000000000" pitchFamily="2" charset="2"/>
              <a:buChar char="§"/>
            </a:pPr>
            <a:r>
              <a:rPr lang="el-GR" sz="1900" b="1" dirty="0"/>
              <a:t>Πού βρίσκονται αυτά τα πρόσωπα</a:t>
            </a:r>
            <a:r>
              <a:rPr lang="en-GB" sz="1900" b="1" dirty="0"/>
              <a:t>;</a:t>
            </a:r>
            <a:endParaRPr lang="el-GR" sz="1900" b="1" dirty="0"/>
          </a:p>
          <a:p>
            <a:pPr>
              <a:buFont typeface="Wingdings" panose="05000000000000000000" pitchFamily="2" charset="2"/>
              <a:buChar char="§"/>
            </a:pPr>
            <a:r>
              <a:rPr lang="el-GR" sz="1900" b="1" dirty="0"/>
              <a:t>Σε ποια χρονική στιγμή της ημέρας</a:t>
            </a:r>
            <a:r>
              <a:rPr lang="en-GB" sz="1900" b="1" dirty="0"/>
              <a:t>;</a:t>
            </a:r>
            <a:endParaRPr lang="el-GR" sz="1900" b="1" dirty="0"/>
          </a:p>
          <a:p>
            <a:pPr>
              <a:buFont typeface="Wingdings" panose="05000000000000000000" pitchFamily="2" charset="2"/>
              <a:buChar char="§"/>
            </a:pPr>
            <a:r>
              <a:rPr lang="el-GR" sz="1900" b="1" dirty="0"/>
              <a:t>Τι κρατούν</a:t>
            </a:r>
            <a:r>
              <a:rPr lang="en-GB" sz="1900" b="1" dirty="0"/>
              <a:t>;</a:t>
            </a:r>
            <a:endParaRPr lang="el-GR" sz="1900" b="1" dirty="0"/>
          </a:p>
          <a:p>
            <a:pPr>
              <a:buFont typeface="Wingdings" panose="05000000000000000000" pitchFamily="2" charset="2"/>
              <a:buChar char="§"/>
            </a:pPr>
            <a:endParaRPr lang="el-GR" sz="1900" b="1" dirty="0"/>
          </a:p>
          <a:p>
            <a:pPr marL="0" indent="0">
              <a:buNone/>
            </a:pPr>
            <a:r>
              <a:rPr lang="el-GR" sz="1900" b="1" dirty="0">
                <a:solidFill>
                  <a:srgbClr val="E3293B"/>
                </a:solidFill>
              </a:rPr>
              <a:t>ΜΑΘΑΙΝΟΥΜΕ ΠΕΡΙΣΣΟΤΕΡΑ</a:t>
            </a:r>
          </a:p>
          <a:p>
            <a:pPr marL="0" indent="0">
              <a:buNone/>
            </a:pPr>
            <a:r>
              <a:rPr lang="el-GR" sz="1900" b="1" dirty="0"/>
              <a:t>Στα μουσεία και στις πινακοθήκες δίπλα από κάθε έργο υπάρχει μία λεζάντα που μας δίνει πληροφορίες για τον/την καλλιτέχνη, τον τίτλο του έργου, τα υλικά που χρησιμοποιήθηκαν, τη χρονολογία δημιουργίας του έργου και τις διαστάσεις του.</a:t>
            </a:r>
          </a:p>
          <a:p>
            <a:pPr marL="0" indent="0">
              <a:buNone/>
            </a:pPr>
            <a:r>
              <a:rPr lang="el-GR" sz="1900" b="1" dirty="0"/>
              <a:t>Περισσότερα για την καλλιτέχνη </a:t>
            </a:r>
            <a:r>
              <a:rPr lang="el-GR" sz="2000" b="1" dirty="0"/>
              <a:t>του έργου</a:t>
            </a:r>
          </a:p>
        </p:txBody>
      </p:sp>
      <p:pic>
        <p:nvPicPr>
          <p:cNvPr id="7" name="Content Placeholder 3"/>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0" y="-4642"/>
            <a:ext cx="4754880" cy="6862642"/>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8502" y="0"/>
            <a:ext cx="1322363" cy="1043427"/>
          </a:xfrm>
          <a:prstGeom prst="rect">
            <a:avLst/>
          </a:prstGeom>
        </p:spPr>
      </p:pic>
      <p:sp>
        <p:nvSpPr>
          <p:cNvPr id="20" name="Rectangle 19"/>
          <p:cNvSpPr/>
          <p:nvPr/>
        </p:nvSpPr>
        <p:spPr>
          <a:xfrm>
            <a:off x="4754879" y="5852161"/>
            <a:ext cx="7437121" cy="1005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dirty="0"/>
              <a:t>Λουκία Νικολαΐδου-Βασιλείου(1909-1994), </a:t>
            </a:r>
            <a:r>
              <a:rPr lang="el-GR" i="1" dirty="0"/>
              <a:t>Οι Αγαθοί Καρποί της Γης, </a:t>
            </a:r>
          </a:p>
          <a:p>
            <a:r>
              <a:rPr lang="el-GR" dirty="0"/>
              <a:t>λάδι σε καμβά,1930-33,188</a:t>
            </a:r>
            <a:r>
              <a:rPr lang="en-GB" dirty="0"/>
              <a:t>x140 </a:t>
            </a:r>
            <a:r>
              <a:rPr lang="el-GR" dirty="0"/>
              <a:t>εκ.</a:t>
            </a:r>
            <a:endParaRPr lang="en-GB" dirty="0"/>
          </a:p>
        </p:txBody>
      </p:sp>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1071" y="3243105"/>
            <a:ext cx="614289" cy="830604"/>
          </a:xfrm>
          <a:prstGeom prst="rect">
            <a:avLst/>
          </a:prstGeom>
        </p:spPr>
      </p:pic>
      <p:sp>
        <p:nvSpPr>
          <p:cNvPr id="24" name="Cloud Callout 23"/>
          <p:cNvSpPr/>
          <p:nvPr/>
        </p:nvSpPr>
        <p:spPr>
          <a:xfrm>
            <a:off x="6885542" y="1445609"/>
            <a:ext cx="958468" cy="427258"/>
          </a:xfrm>
          <a:prstGeom prst="cloudCallout">
            <a:avLst>
              <a:gd name="adj1" fmla="val -31291"/>
              <a:gd name="adj2" fmla="val 68453"/>
            </a:avLst>
          </a:prstGeom>
          <a:solidFill>
            <a:srgbClr val="CC66FF"/>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pic>
        <p:nvPicPr>
          <p:cNvPr id="25" name="Picture 24">
            <a:hlinkClick r:id="rId5" action="ppaction://hlinksldjump">
              <a:snd r:embed="rId6" name="chimes.wav"/>
            </a:hlinkClick>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61843" y="5003218"/>
            <a:ext cx="847049" cy="789167"/>
          </a:xfrm>
          <a:prstGeom prst="rect">
            <a:avLst/>
          </a:prstGeom>
        </p:spPr>
      </p:pic>
    </p:spTree>
    <p:extLst>
      <p:ext uri="{BB962C8B-B14F-4D97-AF65-F5344CB8AC3E}">
        <p14:creationId xmlns:p14="http://schemas.microsoft.com/office/powerpoint/2010/main" val="396396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1664" y="-67410"/>
            <a:ext cx="7440335" cy="1254152"/>
          </a:xfrm>
        </p:spPr>
        <p:txBody>
          <a:bodyPr/>
          <a:lstStyle/>
          <a:p>
            <a:r>
              <a:rPr lang="el-GR" dirty="0">
                <a:solidFill>
                  <a:srgbClr val="002060"/>
                </a:solidFill>
              </a:rPr>
              <a:t>Παρατηρούμε το έργο</a:t>
            </a:r>
            <a:endParaRPr lang="en-GB" dirty="0">
              <a:solidFill>
                <a:srgbClr val="002060"/>
              </a:solidFill>
            </a:endParaRPr>
          </a:p>
        </p:txBody>
      </p:sp>
      <p:sp>
        <p:nvSpPr>
          <p:cNvPr id="4" name="Content Placeholder 3"/>
          <p:cNvSpPr>
            <a:spLocks noGrp="1"/>
          </p:cNvSpPr>
          <p:nvPr>
            <p:ph sz="half" idx="2"/>
          </p:nvPr>
        </p:nvSpPr>
        <p:spPr>
          <a:xfrm>
            <a:off x="4734382" y="1098538"/>
            <a:ext cx="7507289" cy="5759463"/>
          </a:xfrm>
        </p:spPr>
        <p:txBody>
          <a:bodyPr/>
          <a:lstStyle/>
          <a:p>
            <a:pPr marL="0" indent="0">
              <a:buNone/>
            </a:pPr>
            <a:r>
              <a:rPr lang="el-GR" sz="2000" b="1" dirty="0"/>
              <a:t>Τα χρώματα του φόντου είναι</a:t>
            </a:r>
            <a:r>
              <a:rPr lang="en-US" sz="2000" b="1" dirty="0"/>
              <a:t>:</a:t>
            </a:r>
            <a:r>
              <a:rPr lang="el-GR" sz="2000" b="1" dirty="0"/>
              <a:t> </a:t>
            </a:r>
            <a:endParaRPr lang="en-US" sz="2000" b="1" dirty="0"/>
          </a:p>
          <a:p>
            <a:pPr marL="0" indent="0">
              <a:buNone/>
            </a:pPr>
            <a:endParaRPr lang="en-US" sz="2000" b="1" dirty="0"/>
          </a:p>
          <a:p>
            <a:pPr marL="0" indent="0">
              <a:buNone/>
            </a:pPr>
            <a:endParaRPr lang="el-GR" sz="2000" b="1" dirty="0"/>
          </a:p>
          <a:p>
            <a:pPr marL="0" indent="0">
              <a:buNone/>
            </a:pPr>
            <a:endParaRPr lang="en-US" sz="2000" b="1" dirty="0"/>
          </a:p>
          <a:p>
            <a:pPr marL="0" indent="0">
              <a:buNone/>
            </a:pPr>
            <a:r>
              <a:rPr lang="el-GR" sz="2000" b="1" dirty="0"/>
              <a:t>Δίνουμε ακόμα δύο  χαρακτηρισμούς</a:t>
            </a:r>
          </a:p>
          <a:p>
            <a:pPr marL="0" indent="0">
              <a:buNone/>
            </a:pPr>
            <a:endParaRPr lang="el-GR" sz="2000" b="1" dirty="0"/>
          </a:p>
          <a:p>
            <a:pPr marL="0" indent="0">
              <a:buNone/>
            </a:pPr>
            <a:endParaRPr lang="el-GR" sz="2000" b="1" dirty="0"/>
          </a:p>
          <a:p>
            <a:pPr marL="0" indent="0">
              <a:buNone/>
            </a:pPr>
            <a:r>
              <a:rPr lang="el-GR" sz="2000" b="1" dirty="0"/>
              <a:t>Τα χρώματα στα φορέματα είναι</a:t>
            </a:r>
            <a:r>
              <a:rPr lang="en-GB" sz="2000" b="1" dirty="0"/>
              <a:t>:</a:t>
            </a:r>
          </a:p>
          <a:p>
            <a:pPr marL="0" indent="0">
              <a:buNone/>
            </a:pPr>
            <a:endParaRPr lang="el-GR" sz="2000" b="1" dirty="0"/>
          </a:p>
          <a:p>
            <a:pPr marL="0" indent="0">
              <a:buNone/>
            </a:pPr>
            <a:endParaRPr lang="el-GR" sz="2000" b="1" dirty="0"/>
          </a:p>
          <a:p>
            <a:pPr marL="0" indent="0">
              <a:buNone/>
            </a:pPr>
            <a:r>
              <a:rPr lang="el-GR" sz="2000" b="1" dirty="0"/>
              <a:t>Οι δικοί μας χαρακτηρισμοί</a:t>
            </a:r>
            <a:r>
              <a:rPr lang="en-GB" sz="2000" b="1" dirty="0"/>
              <a:t>:</a:t>
            </a:r>
          </a:p>
          <a:p>
            <a:pPr marL="0" indent="0">
              <a:buNone/>
            </a:pPr>
            <a:endParaRPr lang="en-GB" dirty="0"/>
          </a:p>
        </p:txBody>
      </p:sp>
      <p:pic>
        <p:nvPicPr>
          <p:cNvPr id="6" name="Content Placeholder 3"/>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0" y="1"/>
            <a:ext cx="4751665" cy="6858000"/>
          </a:xfrm>
          <a:prstGeom prst="rect">
            <a:avLst/>
          </a:prstGeom>
        </p:spPr>
      </p:pic>
      <p:sp>
        <p:nvSpPr>
          <p:cNvPr id="7" name="Rectangle 6"/>
          <p:cNvSpPr/>
          <p:nvPr/>
        </p:nvSpPr>
        <p:spPr>
          <a:xfrm>
            <a:off x="4751664" y="1524190"/>
            <a:ext cx="257314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l-GR" sz="5400" b="1" dirty="0">
                <a:ln/>
                <a:solidFill>
                  <a:srgbClr val="002060"/>
                </a:solidFill>
              </a:rPr>
              <a:t>Σκοτεινά</a:t>
            </a:r>
            <a:endParaRPr lang="en-US" sz="5400" b="1" cap="none" spc="0" dirty="0">
              <a:ln/>
              <a:solidFill>
                <a:srgbClr val="002060"/>
              </a:solidFill>
              <a:effectLst/>
            </a:endParaRPr>
          </a:p>
        </p:txBody>
      </p:sp>
      <p:sp>
        <p:nvSpPr>
          <p:cNvPr id="8" name="Rectangle 7"/>
          <p:cNvSpPr/>
          <p:nvPr/>
        </p:nvSpPr>
        <p:spPr>
          <a:xfrm>
            <a:off x="8161854" y="1524190"/>
            <a:ext cx="2226892"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l-GR" sz="5400" b="1" cap="none" spc="0" dirty="0">
                <a:ln/>
                <a:solidFill>
                  <a:srgbClr val="532B6B"/>
                </a:solidFill>
                <a:effectLst/>
              </a:rPr>
              <a:t>Σκούρα</a:t>
            </a:r>
            <a:endParaRPr lang="en-US" sz="5400" b="1" cap="none" spc="0" dirty="0">
              <a:ln/>
              <a:solidFill>
                <a:srgbClr val="532B6B"/>
              </a:solidFill>
              <a:effectLst/>
            </a:endParaRPr>
          </a:p>
        </p:txBody>
      </p:sp>
      <p:sp>
        <p:nvSpPr>
          <p:cNvPr id="9" name="Rectangle 8"/>
          <p:cNvSpPr/>
          <p:nvPr/>
        </p:nvSpPr>
        <p:spPr>
          <a:xfrm>
            <a:off x="4822746" y="3204590"/>
            <a:ext cx="2308827" cy="5716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Rectangle 9"/>
          <p:cNvSpPr/>
          <p:nvPr/>
        </p:nvSpPr>
        <p:spPr>
          <a:xfrm>
            <a:off x="7871475" y="3204591"/>
            <a:ext cx="3066757" cy="5908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1" name="Rectangle 10"/>
          <p:cNvSpPr/>
          <p:nvPr/>
        </p:nvSpPr>
        <p:spPr>
          <a:xfrm>
            <a:off x="4745244" y="4325494"/>
            <a:ext cx="257634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l-GR" sz="5400" b="1" dirty="0">
                <a:ln/>
                <a:solidFill>
                  <a:srgbClr val="FF0000"/>
                </a:solidFill>
              </a:rPr>
              <a:t>Φωτεινά</a:t>
            </a:r>
            <a:endParaRPr lang="en-US" sz="5400" b="1" cap="none" spc="0" dirty="0">
              <a:ln/>
              <a:solidFill>
                <a:srgbClr val="FF0000"/>
              </a:solidFill>
              <a:effectLst/>
            </a:endParaRPr>
          </a:p>
        </p:txBody>
      </p:sp>
      <p:sp>
        <p:nvSpPr>
          <p:cNvPr id="12" name="Rectangle 11"/>
          <p:cNvSpPr/>
          <p:nvPr/>
        </p:nvSpPr>
        <p:spPr>
          <a:xfrm>
            <a:off x="7718405" y="4325494"/>
            <a:ext cx="412645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l-GR" sz="5400" b="1" dirty="0">
                <a:ln/>
                <a:solidFill>
                  <a:srgbClr val="FFC000"/>
                </a:solidFill>
              </a:rPr>
              <a:t>Ανοιχτόχρωμα</a:t>
            </a:r>
            <a:endParaRPr lang="en-US" sz="5400" b="1" cap="none" spc="0" dirty="0">
              <a:ln/>
              <a:solidFill>
                <a:srgbClr val="FFC000"/>
              </a:solidFill>
              <a:effectLst/>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8293" y="42042"/>
            <a:ext cx="1200214" cy="947044"/>
          </a:xfrm>
          <a:prstGeom prst="rect">
            <a:avLst/>
          </a:prstGeom>
        </p:spPr>
      </p:pic>
      <p:sp>
        <p:nvSpPr>
          <p:cNvPr id="14" name="Rectangle 13"/>
          <p:cNvSpPr/>
          <p:nvPr/>
        </p:nvSpPr>
        <p:spPr>
          <a:xfrm>
            <a:off x="4822747" y="5923175"/>
            <a:ext cx="2308827" cy="5716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5" name="Rectangle 14"/>
          <p:cNvSpPr/>
          <p:nvPr/>
        </p:nvSpPr>
        <p:spPr>
          <a:xfrm>
            <a:off x="7912327" y="5880876"/>
            <a:ext cx="3066757" cy="5908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42999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1664" y="-67410"/>
            <a:ext cx="7440335" cy="1254152"/>
          </a:xfrm>
        </p:spPr>
        <p:txBody>
          <a:bodyPr/>
          <a:lstStyle/>
          <a:p>
            <a:r>
              <a:rPr lang="el-GR" dirty="0">
                <a:solidFill>
                  <a:srgbClr val="002060"/>
                </a:solidFill>
              </a:rPr>
              <a:t>Παρατηρούμε το έργο</a:t>
            </a:r>
            <a:endParaRPr lang="en-GB" dirty="0">
              <a:solidFill>
                <a:srgbClr val="002060"/>
              </a:solidFill>
            </a:endParaRPr>
          </a:p>
        </p:txBody>
      </p:sp>
      <p:sp>
        <p:nvSpPr>
          <p:cNvPr id="4" name="Content Placeholder 3"/>
          <p:cNvSpPr>
            <a:spLocks noGrp="1"/>
          </p:cNvSpPr>
          <p:nvPr>
            <p:ph sz="half" idx="2"/>
          </p:nvPr>
        </p:nvSpPr>
        <p:spPr>
          <a:xfrm>
            <a:off x="4734382" y="1098538"/>
            <a:ext cx="7507289" cy="5759463"/>
          </a:xfrm>
        </p:spPr>
        <p:txBody>
          <a:bodyPr>
            <a:normAutofit fontScale="85000" lnSpcReduction="20000"/>
          </a:bodyPr>
          <a:lstStyle/>
          <a:p>
            <a:pPr>
              <a:buFont typeface="Wingdings" panose="05000000000000000000" pitchFamily="2" charset="2"/>
              <a:buChar char="v"/>
            </a:pPr>
            <a:r>
              <a:rPr lang="el-GR" b="1" dirty="0"/>
              <a:t>Ποια χρώματα βρίσκονται στο φόντο</a:t>
            </a:r>
            <a:r>
              <a:rPr lang="en-GB" b="1" dirty="0"/>
              <a:t>;</a:t>
            </a:r>
          </a:p>
          <a:p>
            <a:pPr>
              <a:buFont typeface="Wingdings" panose="05000000000000000000" pitchFamily="2" charset="2"/>
              <a:buChar char="v"/>
            </a:pPr>
            <a:endParaRPr lang="en-US" dirty="0"/>
          </a:p>
          <a:p>
            <a:pPr marL="0" indent="0">
              <a:buNone/>
            </a:pPr>
            <a:endParaRPr lang="en-US" b="1" dirty="0"/>
          </a:p>
          <a:p>
            <a:pPr marL="0" indent="0">
              <a:buNone/>
            </a:pPr>
            <a:r>
              <a:rPr lang="el-GR" b="1" dirty="0"/>
              <a:t>Τα χρώματα αυτά, στην τέχνη, ονομάζονται </a:t>
            </a:r>
            <a:r>
              <a:rPr lang="el-GR" sz="3000" b="1" dirty="0">
                <a:solidFill>
                  <a:srgbClr val="002060"/>
                </a:solidFill>
              </a:rPr>
              <a:t>ΨΥΧΡΑ</a:t>
            </a:r>
          </a:p>
          <a:p>
            <a:pPr marL="0" indent="0">
              <a:buNone/>
            </a:pPr>
            <a:endParaRPr lang="el-GR" b="1" dirty="0">
              <a:solidFill>
                <a:srgbClr val="002060"/>
              </a:solidFill>
            </a:endParaRPr>
          </a:p>
          <a:p>
            <a:pPr>
              <a:buFont typeface="Wingdings" panose="05000000000000000000" pitchFamily="2" charset="2"/>
              <a:buChar char="v"/>
            </a:pPr>
            <a:r>
              <a:rPr lang="el-GR" b="1" dirty="0"/>
              <a:t>Με ποια χρώματα είναι ζωγραφισμένες οι κοπέλες</a:t>
            </a:r>
            <a:r>
              <a:rPr lang="en-GB" b="1" dirty="0"/>
              <a:t>;</a:t>
            </a:r>
          </a:p>
          <a:p>
            <a:pPr>
              <a:buFont typeface="Wingdings" panose="05000000000000000000" pitchFamily="2" charset="2"/>
              <a:buChar char="v"/>
            </a:pPr>
            <a:endParaRPr lang="el-GR" dirty="0"/>
          </a:p>
          <a:p>
            <a:pPr marL="0" indent="0">
              <a:buNone/>
            </a:pPr>
            <a:endParaRPr lang="en-GB" dirty="0"/>
          </a:p>
          <a:p>
            <a:pPr marL="0" indent="0">
              <a:buNone/>
            </a:pPr>
            <a:endParaRPr lang="el-GR" dirty="0"/>
          </a:p>
          <a:p>
            <a:pPr marL="0" indent="0">
              <a:buNone/>
            </a:pPr>
            <a:endParaRPr lang="el-GR" b="1" dirty="0"/>
          </a:p>
          <a:p>
            <a:pPr marL="0" indent="0">
              <a:buNone/>
            </a:pPr>
            <a:endParaRPr lang="el-GR" b="1" dirty="0">
              <a:solidFill>
                <a:schemeClr val="tx1"/>
              </a:solidFill>
            </a:endParaRPr>
          </a:p>
          <a:p>
            <a:pPr marL="0" indent="0">
              <a:buNone/>
            </a:pPr>
            <a:r>
              <a:rPr lang="el-GR" b="1" dirty="0">
                <a:solidFill>
                  <a:schemeClr val="tx1"/>
                </a:solidFill>
              </a:rPr>
              <a:t>Τα χρώματα αυτά, στην τέχνη, ονομάζονται </a:t>
            </a:r>
            <a:r>
              <a:rPr lang="el-GR" sz="3000" b="1" dirty="0">
                <a:solidFill>
                  <a:srgbClr val="C00000"/>
                </a:solidFill>
              </a:rPr>
              <a:t>ΘΕΡΜΑ</a:t>
            </a:r>
          </a:p>
          <a:p>
            <a:pPr>
              <a:buFont typeface="Wingdings" panose="05000000000000000000" pitchFamily="2" charset="2"/>
              <a:buChar char="v"/>
            </a:pPr>
            <a:endParaRPr lang="el-GR" dirty="0">
              <a:solidFill>
                <a:schemeClr val="tx1"/>
              </a:solidFill>
            </a:endParaRPr>
          </a:p>
          <a:p>
            <a:pPr marL="0" indent="0">
              <a:buNone/>
            </a:pPr>
            <a:r>
              <a:rPr lang="el-GR" b="1" dirty="0">
                <a:solidFill>
                  <a:srgbClr val="7030A0"/>
                </a:solidFill>
              </a:rPr>
              <a:t>ΠΡΟΒΛΗΜΑΤΙΣΜΟΣ</a:t>
            </a:r>
          </a:p>
          <a:p>
            <a:pPr marL="0" indent="0">
              <a:buNone/>
            </a:pPr>
            <a:r>
              <a:rPr lang="el-GR" b="1" dirty="0">
                <a:solidFill>
                  <a:srgbClr val="532B6B"/>
                </a:solidFill>
              </a:rPr>
              <a:t>Γιατί η καλλιτέχνης χρησιμοποίησε αυτά τα χρώματα για τις δύο κοπέλες</a:t>
            </a:r>
            <a:r>
              <a:rPr lang="en-GB" b="1" dirty="0">
                <a:solidFill>
                  <a:srgbClr val="532B6B"/>
                </a:solidFill>
              </a:rPr>
              <a:t>;</a:t>
            </a:r>
            <a:r>
              <a:rPr lang="el-GR" b="1" dirty="0">
                <a:solidFill>
                  <a:srgbClr val="532B6B"/>
                </a:solidFill>
              </a:rPr>
              <a:t>Τι θα μπορούσαν να συμβολίζουν αυτά τα χρώματα</a:t>
            </a:r>
            <a:r>
              <a:rPr lang="en-GB" b="1" dirty="0">
                <a:solidFill>
                  <a:srgbClr val="532B6B"/>
                </a:solidFill>
              </a:rPr>
              <a:t>;</a:t>
            </a:r>
            <a:endParaRPr lang="el-GR" b="1" dirty="0">
              <a:solidFill>
                <a:srgbClr val="532B6B"/>
              </a:solidFill>
            </a:endParaRPr>
          </a:p>
          <a:p>
            <a:pPr marL="0" indent="0">
              <a:buNone/>
            </a:pPr>
            <a:endParaRPr lang="el-GR" b="1" dirty="0">
              <a:solidFill>
                <a:srgbClr val="D18805"/>
              </a:solidFill>
            </a:endParaRPr>
          </a:p>
          <a:p>
            <a:pPr marL="0" indent="0">
              <a:buNone/>
            </a:pPr>
            <a:endParaRPr lang="el-GR" b="1" dirty="0">
              <a:solidFill>
                <a:srgbClr val="002060"/>
              </a:solidFill>
            </a:endParaRPr>
          </a:p>
          <a:p>
            <a:pPr marL="0" indent="0">
              <a:buNone/>
            </a:pPr>
            <a:endParaRPr lang="en-GB" dirty="0"/>
          </a:p>
        </p:txBody>
      </p:sp>
      <p:pic>
        <p:nvPicPr>
          <p:cNvPr id="6" name="Content Placeholder 3"/>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0" y="1"/>
            <a:ext cx="4751665" cy="6858000"/>
          </a:xfrm>
          <a:prstGeom prst="rect">
            <a:avLst/>
          </a:prstGeom>
        </p:spPr>
      </p:pic>
      <p:sp>
        <p:nvSpPr>
          <p:cNvPr id="9" name="Rectangle 8"/>
          <p:cNvSpPr/>
          <p:nvPr/>
        </p:nvSpPr>
        <p:spPr>
          <a:xfrm>
            <a:off x="4860485" y="1461319"/>
            <a:ext cx="2151634" cy="5716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6000" dirty="0"/>
              <a:t>Μ--ε</a:t>
            </a:r>
            <a:endParaRPr lang="en-GB" sz="6000" dirty="0"/>
          </a:p>
        </p:txBody>
      </p:sp>
      <p:sp>
        <p:nvSpPr>
          <p:cNvPr id="10" name="Rectangle 9"/>
          <p:cNvSpPr/>
          <p:nvPr/>
        </p:nvSpPr>
        <p:spPr>
          <a:xfrm>
            <a:off x="7311733" y="1461319"/>
            <a:ext cx="2127035" cy="5716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6000" dirty="0"/>
              <a:t>Μ-β</a:t>
            </a:r>
            <a:endParaRPr lang="en-GB" sz="6000"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904" y="102349"/>
            <a:ext cx="1200214" cy="947044"/>
          </a:xfrm>
          <a:prstGeom prst="rect">
            <a:avLst/>
          </a:prstGeom>
        </p:spPr>
      </p:pic>
      <p:sp>
        <p:nvSpPr>
          <p:cNvPr id="14" name="Rectangle 13"/>
          <p:cNvSpPr/>
          <p:nvPr/>
        </p:nvSpPr>
        <p:spPr>
          <a:xfrm>
            <a:off x="9738382" y="1420272"/>
            <a:ext cx="2308827" cy="5716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6000" dirty="0"/>
              <a:t>Π-----ο</a:t>
            </a:r>
            <a:endParaRPr lang="en-GB" sz="6000" dirty="0"/>
          </a:p>
        </p:txBody>
      </p:sp>
      <p:sp>
        <p:nvSpPr>
          <p:cNvPr id="15" name="Rectangle 14"/>
          <p:cNvSpPr/>
          <p:nvPr/>
        </p:nvSpPr>
        <p:spPr>
          <a:xfrm>
            <a:off x="4838537" y="3507995"/>
            <a:ext cx="2308827" cy="5902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5400" dirty="0"/>
              <a:t>Κ-----ο</a:t>
            </a:r>
            <a:endParaRPr lang="en-GB" sz="5400" dirty="0"/>
          </a:p>
        </p:txBody>
      </p:sp>
      <p:sp>
        <p:nvSpPr>
          <p:cNvPr id="16" name="Rectangle 15"/>
          <p:cNvSpPr/>
          <p:nvPr/>
        </p:nvSpPr>
        <p:spPr>
          <a:xfrm>
            <a:off x="7880848" y="3507995"/>
            <a:ext cx="2407723" cy="5902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5400" dirty="0" err="1"/>
              <a:t>Κόκκ</a:t>
            </a:r>
            <a:r>
              <a:rPr lang="el-GR" sz="5400" dirty="0"/>
              <a:t>--ο</a:t>
            </a:r>
            <a:endParaRPr lang="en-GB" sz="5400" dirty="0"/>
          </a:p>
        </p:txBody>
      </p:sp>
      <p:sp>
        <p:nvSpPr>
          <p:cNvPr id="17" name="Rectangle 16"/>
          <p:cNvSpPr/>
          <p:nvPr/>
        </p:nvSpPr>
        <p:spPr>
          <a:xfrm>
            <a:off x="6090610" y="4241251"/>
            <a:ext cx="2308827" cy="5902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5400" dirty="0"/>
              <a:t>Π-------ι</a:t>
            </a:r>
            <a:endParaRPr lang="en-GB" sz="5400" dirty="0"/>
          </a:p>
        </p:txBody>
      </p:sp>
      <p:sp>
        <p:nvSpPr>
          <p:cNvPr id="18" name="Rectangle 17"/>
          <p:cNvSpPr/>
          <p:nvPr/>
        </p:nvSpPr>
        <p:spPr>
          <a:xfrm>
            <a:off x="9428032" y="4223768"/>
            <a:ext cx="2308827" cy="5902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5400" dirty="0"/>
              <a:t>Κ--ε</a:t>
            </a:r>
            <a:endParaRPr lang="en-GB" sz="5400" dirty="0"/>
          </a:p>
        </p:txBody>
      </p:sp>
      <p:sp>
        <p:nvSpPr>
          <p:cNvPr id="19" name="Cloud Callout 18"/>
          <p:cNvSpPr/>
          <p:nvPr/>
        </p:nvSpPr>
        <p:spPr>
          <a:xfrm>
            <a:off x="7234237" y="5493950"/>
            <a:ext cx="1089763" cy="478142"/>
          </a:xfrm>
          <a:prstGeom prst="cloudCallout">
            <a:avLst>
              <a:gd name="adj1" fmla="val -31291"/>
              <a:gd name="adj2" fmla="val 68453"/>
            </a:avLst>
          </a:prstGeom>
          <a:solidFill>
            <a:srgbClr val="CC66FF"/>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14170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881" y="-108031"/>
            <a:ext cx="7132319" cy="1442857"/>
          </a:xfrm>
        </p:spPr>
        <p:txBody>
          <a:bodyPr/>
          <a:lstStyle/>
          <a:p>
            <a:r>
              <a:rPr lang="el-GR" dirty="0">
                <a:solidFill>
                  <a:srgbClr val="002060"/>
                </a:solidFill>
              </a:rPr>
              <a:t>Παρατηρούμε το έργο</a:t>
            </a:r>
            <a:endParaRPr lang="en-GB" dirty="0">
              <a:solidFill>
                <a:srgbClr val="002060"/>
              </a:solidFill>
            </a:endParaRPr>
          </a:p>
        </p:txBody>
      </p:sp>
      <p:sp>
        <p:nvSpPr>
          <p:cNvPr id="6" name="Content Placeholder 5"/>
          <p:cNvSpPr>
            <a:spLocks noGrp="1"/>
          </p:cNvSpPr>
          <p:nvPr>
            <p:ph sz="quarter" idx="4"/>
          </p:nvPr>
        </p:nvSpPr>
        <p:spPr>
          <a:xfrm>
            <a:off x="4754880" y="1085469"/>
            <a:ext cx="7437120" cy="5772532"/>
          </a:xfrm>
        </p:spPr>
        <p:txBody>
          <a:bodyPr>
            <a:normAutofit/>
          </a:bodyPr>
          <a:lstStyle/>
          <a:p>
            <a:pPr marL="0" indent="0">
              <a:buNone/>
            </a:pPr>
            <a:r>
              <a:rPr lang="el-GR" sz="2000" b="1" dirty="0"/>
              <a:t>Παρατηρούμε ξανά τις δύο κοπέλες, τη στάση του σώματος και τις εκφράσεις των προσώπων τους.</a:t>
            </a:r>
            <a:endParaRPr lang="en-GB" sz="2000" b="1" dirty="0"/>
          </a:p>
          <a:p>
            <a:pPr>
              <a:buFont typeface="Wingdings" panose="05000000000000000000" pitchFamily="2" charset="2"/>
              <a:buChar char="v"/>
            </a:pPr>
            <a:r>
              <a:rPr lang="el-GR" sz="2000" b="1" dirty="0"/>
              <a:t>Ποια μπορεί να είναι η σχέση αυτών των δύο προσώπων</a:t>
            </a:r>
            <a:r>
              <a:rPr lang="en-GB" sz="2000" b="1" dirty="0"/>
              <a:t>;</a:t>
            </a:r>
            <a:r>
              <a:rPr lang="el-GR" sz="2000" b="1" dirty="0"/>
              <a:t> Δικαιολογούμε την απάντησή μας.</a:t>
            </a:r>
          </a:p>
          <a:p>
            <a:pPr marL="0" indent="0">
              <a:buNone/>
            </a:pPr>
            <a:r>
              <a:rPr lang="el-GR" sz="2000" b="1" dirty="0">
                <a:solidFill>
                  <a:srgbClr val="3A9933"/>
                </a:solidFill>
              </a:rPr>
              <a:t>Οι δύο κοπέλες μπορεί να είναι …………………. γιατί ………………</a:t>
            </a:r>
          </a:p>
          <a:p>
            <a:pPr>
              <a:buFont typeface="Wingdings" panose="05000000000000000000" pitchFamily="2" charset="2"/>
              <a:buChar char="v"/>
            </a:pPr>
            <a:r>
              <a:rPr lang="el-GR" sz="2000" b="1" dirty="0"/>
              <a:t>Ποια μπορεί να είναι τα συναισθήματα των προσώπων στο έργο; Μπορούμε να διαλέξουμε περισσότερα συναισθήματα από ένα.</a:t>
            </a:r>
          </a:p>
          <a:p>
            <a:pPr>
              <a:buFont typeface="Wingdings" panose="05000000000000000000" pitchFamily="2" charset="2"/>
              <a:buChar char="v"/>
            </a:pPr>
            <a:endParaRPr lang="el-GR" dirty="0"/>
          </a:p>
          <a:p>
            <a:pPr>
              <a:buFont typeface="Wingdings" panose="05000000000000000000" pitchFamily="2" charset="2"/>
              <a:buChar char="v"/>
            </a:pPr>
            <a:endParaRPr lang="el-GR" dirty="0"/>
          </a:p>
          <a:p>
            <a:pPr>
              <a:buFont typeface="Wingdings" panose="05000000000000000000" pitchFamily="2" charset="2"/>
              <a:buChar char="v"/>
            </a:pPr>
            <a:endParaRPr lang="el-GR" dirty="0"/>
          </a:p>
          <a:p>
            <a:pPr>
              <a:buFont typeface="Wingdings" panose="05000000000000000000" pitchFamily="2" charset="2"/>
              <a:buChar char="v"/>
            </a:pPr>
            <a:endParaRPr lang="el-GR" b="1" dirty="0">
              <a:solidFill>
                <a:srgbClr val="7030A0"/>
              </a:solidFill>
            </a:endParaRPr>
          </a:p>
          <a:p>
            <a:pPr marL="0" indent="0">
              <a:buNone/>
            </a:pPr>
            <a:r>
              <a:rPr lang="el-GR" b="1" dirty="0">
                <a:solidFill>
                  <a:srgbClr val="7030A0"/>
                </a:solidFill>
              </a:rPr>
              <a:t>ΠΡΟΒΛΗΜΑΤΙΣΜΟΣ</a:t>
            </a:r>
          </a:p>
          <a:p>
            <a:pPr marL="0" indent="0">
              <a:buNone/>
            </a:pPr>
            <a:r>
              <a:rPr lang="el-GR" sz="2000" b="1" dirty="0">
                <a:solidFill>
                  <a:srgbClr val="532B6B"/>
                </a:solidFill>
              </a:rPr>
              <a:t>Ο τίτλος του έργου είναι «Οι αγαθοί καρποί της Γης».</a:t>
            </a:r>
            <a:r>
              <a:rPr lang="en-GB" sz="2000" b="1" dirty="0">
                <a:solidFill>
                  <a:srgbClr val="532B6B"/>
                </a:solidFill>
              </a:rPr>
              <a:t> </a:t>
            </a:r>
            <a:r>
              <a:rPr lang="el-GR" sz="2000" b="1" dirty="0">
                <a:solidFill>
                  <a:srgbClr val="532B6B"/>
                </a:solidFill>
              </a:rPr>
              <a:t>Για ποιους καρπούς αναφέρεται</a:t>
            </a:r>
            <a:r>
              <a:rPr lang="en-GB" sz="2000" b="1" dirty="0">
                <a:solidFill>
                  <a:srgbClr val="532B6B"/>
                </a:solidFill>
              </a:rPr>
              <a:t>;</a:t>
            </a:r>
            <a:endParaRPr lang="el-GR" sz="2000" b="1" dirty="0">
              <a:solidFill>
                <a:srgbClr val="532B6B"/>
              </a:solidFill>
            </a:endParaRPr>
          </a:p>
          <a:p>
            <a:pPr>
              <a:buFont typeface="Wingdings" panose="05000000000000000000" pitchFamily="2" charset="2"/>
              <a:buChar char="v"/>
            </a:pPr>
            <a:endParaRPr lang="el-GR" dirty="0">
              <a:solidFill>
                <a:schemeClr val="bg1"/>
              </a:solidFill>
            </a:endParaRPr>
          </a:p>
          <a:p>
            <a:pPr marL="0" indent="0">
              <a:buNone/>
            </a:pPr>
            <a:endParaRPr lang="el-GR" dirty="0">
              <a:solidFill>
                <a:schemeClr val="bg1"/>
              </a:solidFill>
            </a:endParaRPr>
          </a:p>
        </p:txBody>
      </p:sp>
      <p:pic>
        <p:nvPicPr>
          <p:cNvPr id="7" name="Content Placeholder 3"/>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0" y="-4642"/>
            <a:ext cx="4754880" cy="6862642"/>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79772" y="64873"/>
            <a:ext cx="1205332" cy="951082"/>
          </a:xfrm>
          <a:prstGeom prst="rect">
            <a:avLst/>
          </a:prstGeom>
        </p:spPr>
      </p:pic>
      <p:sp>
        <p:nvSpPr>
          <p:cNvPr id="13" name="Rectangle 12"/>
          <p:cNvSpPr/>
          <p:nvPr/>
        </p:nvSpPr>
        <p:spPr>
          <a:xfrm>
            <a:off x="4824816" y="4742136"/>
            <a:ext cx="1730326" cy="45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Αγάπη</a:t>
            </a:r>
            <a:endParaRPr lang="en-GB" b="1" dirty="0">
              <a:solidFill>
                <a:srgbClr val="002060"/>
              </a:solidFill>
            </a:endParaRPr>
          </a:p>
        </p:txBody>
      </p:sp>
      <p:sp>
        <p:nvSpPr>
          <p:cNvPr id="14" name="Rectangle 13"/>
          <p:cNvSpPr/>
          <p:nvPr/>
        </p:nvSpPr>
        <p:spPr>
          <a:xfrm>
            <a:off x="9126262" y="3490321"/>
            <a:ext cx="1842868" cy="407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Μελαγχολία</a:t>
            </a:r>
            <a:endParaRPr lang="en-GB" b="1" dirty="0">
              <a:solidFill>
                <a:srgbClr val="002060"/>
              </a:solidFill>
            </a:endParaRPr>
          </a:p>
        </p:txBody>
      </p:sp>
      <p:sp>
        <p:nvSpPr>
          <p:cNvPr id="15" name="Rectangle 14"/>
          <p:cNvSpPr/>
          <p:nvPr/>
        </p:nvSpPr>
        <p:spPr>
          <a:xfrm>
            <a:off x="6651780" y="4645938"/>
            <a:ext cx="1730326" cy="45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Φόβος</a:t>
            </a:r>
            <a:endParaRPr lang="en-GB" b="1" dirty="0">
              <a:solidFill>
                <a:srgbClr val="002060"/>
              </a:solidFill>
            </a:endParaRPr>
          </a:p>
        </p:txBody>
      </p:sp>
      <p:sp>
        <p:nvSpPr>
          <p:cNvPr id="16" name="Rectangle 15"/>
          <p:cNvSpPr/>
          <p:nvPr/>
        </p:nvSpPr>
        <p:spPr>
          <a:xfrm>
            <a:off x="6865160" y="3539665"/>
            <a:ext cx="1730326" cy="45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Αγωνία</a:t>
            </a:r>
            <a:endParaRPr lang="en-GB" b="1" dirty="0">
              <a:solidFill>
                <a:srgbClr val="002060"/>
              </a:solidFill>
            </a:endParaRPr>
          </a:p>
        </p:txBody>
      </p:sp>
      <p:sp>
        <p:nvSpPr>
          <p:cNvPr id="17" name="Rectangle 16"/>
          <p:cNvSpPr/>
          <p:nvPr/>
        </p:nvSpPr>
        <p:spPr>
          <a:xfrm>
            <a:off x="10536649" y="4623569"/>
            <a:ext cx="1655352" cy="468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Χαρά</a:t>
            </a:r>
            <a:endParaRPr lang="en-GB" b="1" dirty="0">
              <a:solidFill>
                <a:srgbClr val="002060"/>
              </a:solidFill>
            </a:endParaRPr>
          </a:p>
        </p:txBody>
      </p:sp>
      <p:sp>
        <p:nvSpPr>
          <p:cNvPr id="18" name="Rectangle 17"/>
          <p:cNvSpPr/>
          <p:nvPr/>
        </p:nvSpPr>
        <p:spPr>
          <a:xfrm>
            <a:off x="7608277" y="4046893"/>
            <a:ext cx="1730326" cy="45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Λύπη</a:t>
            </a:r>
            <a:endParaRPr lang="en-GB" b="1" dirty="0">
              <a:solidFill>
                <a:srgbClr val="002060"/>
              </a:solidFill>
            </a:endParaRPr>
          </a:p>
        </p:txBody>
      </p:sp>
      <p:sp>
        <p:nvSpPr>
          <p:cNvPr id="19" name="Rectangle 18"/>
          <p:cNvSpPr/>
          <p:nvPr/>
        </p:nvSpPr>
        <p:spPr>
          <a:xfrm>
            <a:off x="5075476" y="4097287"/>
            <a:ext cx="1730326" cy="45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Συγκίνηση</a:t>
            </a:r>
            <a:endParaRPr lang="en-GB" b="1" dirty="0">
              <a:solidFill>
                <a:srgbClr val="002060"/>
              </a:solidFill>
            </a:endParaRPr>
          </a:p>
        </p:txBody>
      </p:sp>
      <p:sp>
        <p:nvSpPr>
          <p:cNvPr id="20" name="Rectangle 19"/>
          <p:cNvSpPr/>
          <p:nvPr/>
        </p:nvSpPr>
        <p:spPr>
          <a:xfrm>
            <a:off x="4921454" y="3548636"/>
            <a:ext cx="1730326" cy="45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Στοργή</a:t>
            </a:r>
            <a:endParaRPr lang="en-GB" b="1" dirty="0">
              <a:solidFill>
                <a:srgbClr val="002060"/>
              </a:solidFill>
            </a:endParaRPr>
          </a:p>
        </p:txBody>
      </p:sp>
      <p:sp>
        <p:nvSpPr>
          <p:cNvPr id="22" name="Rectangle 21"/>
          <p:cNvSpPr/>
          <p:nvPr/>
        </p:nvSpPr>
        <p:spPr>
          <a:xfrm>
            <a:off x="9659199" y="4075158"/>
            <a:ext cx="1730326" cy="45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Θυμός</a:t>
            </a:r>
            <a:endParaRPr lang="en-GB" b="1" dirty="0">
              <a:solidFill>
                <a:srgbClr val="002060"/>
              </a:solidFill>
            </a:endParaRPr>
          </a:p>
        </p:txBody>
      </p:sp>
      <p:sp>
        <p:nvSpPr>
          <p:cNvPr id="24" name="Cloud Callout 23"/>
          <p:cNvSpPr/>
          <p:nvPr/>
        </p:nvSpPr>
        <p:spPr>
          <a:xfrm>
            <a:off x="7381753" y="5370064"/>
            <a:ext cx="1213733" cy="367652"/>
          </a:xfrm>
          <a:prstGeom prst="cloudCallout">
            <a:avLst>
              <a:gd name="adj1" fmla="val -31291"/>
              <a:gd name="adj2" fmla="val 68453"/>
            </a:avLst>
          </a:prstGeom>
          <a:solidFill>
            <a:srgbClr val="CC66FF"/>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1" name="Rectangle 20"/>
          <p:cNvSpPr/>
          <p:nvPr/>
        </p:nvSpPr>
        <p:spPr>
          <a:xfrm>
            <a:off x="8644597" y="4594838"/>
            <a:ext cx="1730326" cy="45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Ασφάλεια</a:t>
            </a:r>
            <a:endParaRPr lang="en-GB" b="1" dirty="0">
              <a:solidFill>
                <a:srgbClr val="002060"/>
              </a:solidFill>
            </a:endParaRPr>
          </a:p>
        </p:txBody>
      </p:sp>
    </p:spTree>
    <p:extLst>
      <p:ext uri="{BB962C8B-B14F-4D97-AF65-F5344CB8AC3E}">
        <p14:creationId xmlns:p14="http://schemas.microsoft.com/office/powerpoint/2010/main" val="43419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878" y="0"/>
            <a:ext cx="7437121" cy="1036172"/>
          </a:xfrm>
        </p:spPr>
        <p:txBody>
          <a:bodyPr/>
          <a:lstStyle/>
          <a:p>
            <a:r>
              <a:rPr lang="el-GR" dirty="0">
                <a:solidFill>
                  <a:srgbClr val="002060"/>
                </a:solidFill>
              </a:rPr>
              <a:t>Αναπαριστούμε το έργο</a:t>
            </a:r>
            <a:endParaRPr lang="en-GB" dirty="0">
              <a:solidFill>
                <a:srgbClr val="002060"/>
              </a:solidFill>
            </a:endParaRPr>
          </a:p>
        </p:txBody>
      </p:sp>
      <p:sp>
        <p:nvSpPr>
          <p:cNvPr id="6" name="Content Placeholder 5"/>
          <p:cNvSpPr>
            <a:spLocks noGrp="1"/>
          </p:cNvSpPr>
          <p:nvPr>
            <p:ph sz="quarter" idx="4"/>
          </p:nvPr>
        </p:nvSpPr>
        <p:spPr>
          <a:xfrm>
            <a:off x="4754880" y="1103808"/>
            <a:ext cx="7437120" cy="5754193"/>
          </a:xfrm>
        </p:spPr>
        <p:txBody>
          <a:bodyPr>
            <a:normAutofit/>
          </a:bodyPr>
          <a:lstStyle/>
          <a:p>
            <a:pPr>
              <a:buClr>
                <a:srgbClr val="632523"/>
              </a:buClr>
              <a:buFont typeface="Wingdings" panose="05000000000000000000" pitchFamily="2" charset="2"/>
              <a:buChar char="v"/>
              <a:defRPr/>
            </a:pPr>
            <a:r>
              <a:rPr lang="el-GR" sz="1900" dirty="0">
                <a:latin typeface="Calibri Light (Body)"/>
                <a:cs typeface="Calibri" pitchFamily="34" charset="0"/>
              </a:rPr>
              <a:t>Διαλέγουμε ένα πρόσωπο του έργου και προσπαθούμε να το μιμηθούμε με το σώμα και την έκφραση του προσώπου μας.</a:t>
            </a:r>
          </a:p>
          <a:p>
            <a:pPr>
              <a:buClr>
                <a:srgbClr val="632523"/>
              </a:buClr>
              <a:buFont typeface="Wingdings" panose="05000000000000000000" pitchFamily="2" charset="2"/>
              <a:buChar char="v"/>
              <a:defRPr/>
            </a:pPr>
            <a:r>
              <a:rPr lang="el-GR" sz="1900" dirty="0">
                <a:latin typeface="Calibri Light (Body)"/>
                <a:cs typeface="Calibri" pitchFamily="34" charset="0"/>
              </a:rPr>
              <a:t>Μπορούμε να ζητήσουμε από ένα μέλος της οικογένειάς μας να συμμετάσχει και αυτό, στην αναπαράσταση.</a:t>
            </a:r>
          </a:p>
          <a:p>
            <a:pPr>
              <a:buClr>
                <a:srgbClr val="632523"/>
              </a:buClr>
              <a:buFont typeface="Wingdings" panose="05000000000000000000" pitchFamily="2" charset="2"/>
              <a:buChar char="v"/>
              <a:defRPr/>
            </a:pPr>
            <a:r>
              <a:rPr lang="el-GR" sz="1900" dirty="0">
                <a:latin typeface="Calibri Light (Body)"/>
                <a:cs typeface="Calibri" pitchFamily="34" charset="0"/>
              </a:rPr>
              <a:t>Μπορούμε ακόμα να φορέσουμε ρούχα με παρόμοια χρώματα και να κρατήσουμε μία πιατέλα με φρούτα.</a:t>
            </a:r>
          </a:p>
          <a:p>
            <a:pPr>
              <a:buClr>
                <a:srgbClr val="632523"/>
              </a:buClr>
              <a:buFont typeface="Wingdings" panose="05000000000000000000" pitchFamily="2" charset="2"/>
              <a:buChar char="v"/>
              <a:defRPr/>
            </a:pPr>
            <a:r>
              <a:rPr lang="el-GR" sz="1900" dirty="0">
                <a:latin typeface="Calibri Light (Body)"/>
                <a:cs typeface="Calibri" pitchFamily="34" charset="0"/>
              </a:rPr>
              <a:t>Μπορούμε να διαλέξουμε και το φόντο, χρησιμοποιώντας διαφορετικούς χώρους του σπιτιού μας.</a:t>
            </a:r>
          </a:p>
          <a:p>
            <a:pPr>
              <a:buClr>
                <a:srgbClr val="632523"/>
              </a:buClr>
              <a:buFont typeface="Wingdings" panose="05000000000000000000" pitchFamily="2" charset="2"/>
              <a:buChar char="v"/>
              <a:defRPr/>
            </a:pPr>
            <a:r>
              <a:rPr lang="el-GR" sz="1900" dirty="0">
                <a:latin typeface="Calibri Light (Body)"/>
                <a:cs typeface="Calibri" pitchFamily="34" charset="0"/>
              </a:rPr>
              <a:t>Βγάζουμε μία φωτογραφία</a:t>
            </a:r>
            <a:r>
              <a:rPr lang="el-GR" sz="2100" dirty="0">
                <a:latin typeface="Calibri Light (Body)"/>
                <a:cs typeface="Calibri" pitchFamily="34" charset="0"/>
              </a:rPr>
              <a:t>.</a:t>
            </a:r>
          </a:p>
          <a:p>
            <a:pPr marL="0" indent="0">
              <a:buNone/>
            </a:pPr>
            <a:endParaRPr lang="el-GR" sz="2100" b="1" dirty="0">
              <a:solidFill>
                <a:srgbClr val="7030A0"/>
              </a:solidFill>
              <a:latin typeface="Calibri Light (Body)"/>
            </a:endParaRPr>
          </a:p>
          <a:p>
            <a:pPr marL="0" indent="0">
              <a:buNone/>
            </a:pPr>
            <a:r>
              <a:rPr lang="el-GR" sz="2100" b="1" dirty="0">
                <a:solidFill>
                  <a:srgbClr val="7030A0"/>
                </a:solidFill>
                <a:latin typeface="Calibri Light (Body)"/>
              </a:rPr>
              <a:t>ΠΡΟΒΛΗΜΑΤΙΣΜΟΣ</a:t>
            </a:r>
          </a:p>
          <a:p>
            <a:pPr marL="0" indent="0">
              <a:buNone/>
            </a:pPr>
            <a:r>
              <a:rPr lang="el-GR" sz="2000" b="1" dirty="0">
                <a:solidFill>
                  <a:srgbClr val="532B6B"/>
                </a:solidFill>
                <a:latin typeface="Calibri Light (Body)"/>
              </a:rPr>
              <a:t>Υπάρχει ένα τεράστιο «αόρατο τρίγωνο» στο έργο.</a:t>
            </a:r>
            <a:r>
              <a:rPr lang="en-GB" sz="2000" b="1" dirty="0">
                <a:solidFill>
                  <a:srgbClr val="532B6B"/>
                </a:solidFill>
                <a:latin typeface="Calibri Light (Body)"/>
              </a:rPr>
              <a:t> </a:t>
            </a:r>
            <a:r>
              <a:rPr lang="el-GR" sz="2000" b="1" dirty="0">
                <a:solidFill>
                  <a:srgbClr val="532B6B"/>
                </a:solidFill>
                <a:latin typeface="Calibri Light (Body)"/>
              </a:rPr>
              <a:t>Το βλέπετε και εσείς</a:t>
            </a:r>
            <a:r>
              <a:rPr lang="en-GB" sz="2000" b="1" dirty="0">
                <a:solidFill>
                  <a:srgbClr val="532B6B"/>
                </a:solidFill>
                <a:latin typeface="Calibri Light (Body)"/>
              </a:rPr>
              <a:t>;</a:t>
            </a:r>
            <a:endParaRPr lang="el-GR" sz="2000" b="1" dirty="0">
              <a:solidFill>
                <a:srgbClr val="532B6B"/>
              </a:solidFill>
              <a:latin typeface="Calibri Light (Body)"/>
            </a:endParaRPr>
          </a:p>
          <a:p>
            <a:pPr marL="0" indent="0">
              <a:buNone/>
            </a:pPr>
            <a:r>
              <a:rPr lang="el-GR" sz="2100" b="1" dirty="0">
                <a:solidFill>
                  <a:srgbClr val="E3293B"/>
                </a:solidFill>
                <a:latin typeface="Calibri Light (Body)"/>
              </a:rPr>
              <a:t>ΜΑΘΑΙΝΟΥΜΕ ΠΕΡΙΣΣΟΤΕΡΑ</a:t>
            </a:r>
            <a:endParaRPr lang="en-GB" sz="2100" b="1" dirty="0">
              <a:solidFill>
                <a:srgbClr val="E3293B"/>
              </a:solidFill>
              <a:latin typeface="Calibri Light (Body)"/>
            </a:endParaRPr>
          </a:p>
          <a:p>
            <a:pPr marL="0" indent="0">
              <a:buNone/>
            </a:pPr>
            <a:r>
              <a:rPr lang="el-GR" sz="2000" b="1" dirty="0">
                <a:solidFill>
                  <a:schemeClr val="tx1"/>
                </a:solidFill>
                <a:latin typeface="Calibri Light (Body)"/>
              </a:rPr>
              <a:t>Συγκρίνουμε το έργο αυτό  με ένα άλλο έργο της Πινακοθήκης</a:t>
            </a:r>
          </a:p>
          <a:p>
            <a:pPr marL="0" indent="0">
              <a:buNone/>
            </a:pPr>
            <a:endParaRPr lang="en-GB" b="1" dirty="0">
              <a:solidFill>
                <a:schemeClr val="tx1"/>
              </a:solidFill>
            </a:endParaRPr>
          </a:p>
          <a:p>
            <a:pPr marL="0" indent="0">
              <a:buNone/>
            </a:pPr>
            <a:endParaRPr lang="el-GR" b="1" dirty="0">
              <a:solidFill>
                <a:schemeClr val="tx1"/>
              </a:solidFill>
            </a:endParaRPr>
          </a:p>
          <a:p>
            <a:pPr marL="0" indent="0">
              <a:buNone/>
            </a:pPr>
            <a:endParaRPr lang="el-GR" dirty="0"/>
          </a:p>
          <a:p>
            <a:pPr marL="0" indent="0">
              <a:buNone/>
            </a:pPr>
            <a:endParaRPr lang="el-GR" dirty="0"/>
          </a:p>
        </p:txBody>
      </p:sp>
      <p:pic>
        <p:nvPicPr>
          <p:cNvPr id="7" name="Content Placeholder 3"/>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0" y="-4642"/>
            <a:ext cx="4754880" cy="6862642"/>
          </a:xfrm>
          <a:prstGeom prst="rect">
            <a:avLst/>
          </a:prstGeom>
        </p:spPr>
      </p:pic>
      <p:sp>
        <p:nvSpPr>
          <p:cNvPr id="11" name="Cloud Callout 10"/>
          <p:cNvSpPr/>
          <p:nvPr/>
        </p:nvSpPr>
        <p:spPr>
          <a:xfrm>
            <a:off x="7426612" y="4390337"/>
            <a:ext cx="1213733" cy="367652"/>
          </a:xfrm>
          <a:prstGeom prst="cloudCallout">
            <a:avLst>
              <a:gd name="adj1" fmla="val -31291"/>
              <a:gd name="adj2" fmla="val 68453"/>
            </a:avLst>
          </a:prstGeom>
          <a:solidFill>
            <a:srgbClr val="CC66FF"/>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51185" y="20790"/>
            <a:ext cx="1040815" cy="1040815"/>
          </a:xfrm>
          <a:prstGeom prst="rect">
            <a:avLst/>
          </a:prstGeom>
        </p:spPr>
      </p:pic>
      <p:sp>
        <p:nvSpPr>
          <p:cNvPr id="5" name="Isosceles Triangle 4"/>
          <p:cNvSpPr/>
          <p:nvPr/>
        </p:nvSpPr>
        <p:spPr>
          <a:xfrm>
            <a:off x="675249" y="675249"/>
            <a:ext cx="3742006" cy="5824025"/>
          </a:xfrm>
          <a:prstGeom prst="triangl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99490" y="3651440"/>
            <a:ext cx="681710" cy="591291"/>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39667" y="5313876"/>
            <a:ext cx="614289" cy="830604"/>
          </a:xfrm>
          <a:prstGeom prst="rect">
            <a:avLst/>
          </a:prstGeom>
        </p:spPr>
      </p:pic>
      <p:sp>
        <p:nvSpPr>
          <p:cNvPr id="14" name="Frame 13">
            <a:hlinkClick r:id="rId6" action="ppaction://hlinksldjump">
              <a:snd r:embed="rId7" name="chimes.wav"/>
            </a:hlinkClick>
          </p:cNvPr>
          <p:cNvSpPr/>
          <p:nvPr/>
        </p:nvSpPr>
        <p:spPr>
          <a:xfrm>
            <a:off x="10963226" y="6144480"/>
            <a:ext cx="375918" cy="35872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66554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TM03457491[[fn=Metropolitan]]</Template>
  <TotalTime>15870</TotalTime>
  <Words>2873</Words>
  <Application>Microsoft Office PowerPoint</Application>
  <PresentationFormat>Widescreen</PresentationFormat>
  <Paragraphs>511</Paragraphs>
  <Slides>28</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Calibri Light (Body)</vt:lpstr>
      <vt:lpstr>Times New Roman</vt:lpstr>
      <vt:lpstr>Wingdings</vt:lpstr>
      <vt:lpstr>Metropolitan</vt:lpstr>
      <vt:lpstr>PowerPoint Presentation</vt:lpstr>
      <vt:lpstr>ΚΑΛΩΣΟΡΙΣΑΤΕ</vt:lpstr>
      <vt:lpstr>Μαζί θα γνωρίσουμε έργα τέχνης Κυπρίων καλλιτεχνών της Κρατικής Πινακοθήκης,  μέσα από διάφορα εικαστικά παιχνίδια.   Τα ίδια έργα και δραστηριότητες βασίζονται στο Εκπαιδευτικό Πρόγραμμα «Ο παιδικός κόσμος της Πινακοθήκης», και μπορείτε να μάθετε περισσότερα, στην ιστοσελίδα των Εικαστικών Τεχνών, του Υπουργείου Παιδείας, Αθλητισμού και Νεολαίας στον σύνδεσμο:  http://eikad.schools.ac.cy/index.php/el/programmata/programma-topos-d-taxi </vt:lpstr>
      <vt:lpstr>Διαλέγουμε ένα έργο και πατάμε αριστερό κλικ          στο έργο  </vt:lpstr>
      <vt:lpstr>Παρατηρούμε το έργο</vt:lpstr>
      <vt:lpstr>Παρατηρούμε το έργο</vt:lpstr>
      <vt:lpstr>Παρατηρούμε το έργο</vt:lpstr>
      <vt:lpstr>Παρατηρούμε το έργο</vt:lpstr>
      <vt:lpstr>Αναπαριστούμε το έργο</vt:lpstr>
      <vt:lpstr>          Δημιουργούμε</vt:lpstr>
      <vt:lpstr>Παρατηρούμε το έργο</vt:lpstr>
      <vt:lpstr>Παρατηρούμε το έργο</vt:lpstr>
      <vt:lpstr>Αναπαριστούμε το έργο</vt:lpstr>
      <vt:lpstr>          Δημιουργούμε</vt:lpstr>
      <vt:lpstr>Παρατηρούμε το έργο</vt:lpstr>
      <vt:lpstr>Παρατηρούμε το έργο</vt:lpstr>
      <vt:lpstr>Αναπαριστούμε το έργο</vt:lpstr>
      <vt:lpstr>          Δημιουργούμε</vt:lpstr>
      <vt:lpstr>ΜΑΘΑΙΝΟΥΜΕ</vt:lpstr>
      <vt:lpstr>ΠΑΜΕ ΠΙΝΑΚΟΘΗΚΗ!</vt:lpstr>
      <vt:lpstr>   Συγκρίνουμε τα δύο έργα</vt:lpstr>
      <vt:lpstr>  Συγκρίνουμε   τα δύο έργα</vt:lpstr>
      <vt:lpstr>Συγκρίνουμε  τα δύο έργα</vt:lpstr>
      <vt:lpstr>ΜΑΘΑΙΝΟΥΜΕ ΠΕΡΙΣΣΟΤΕΡΑ</vt:lpstr>
      <vt:lpstr>ΜΑΘΑΙΝΟΥΜΕ ΠΕΡΙΣΣΟΤΕΡΑ</vt:lpstr>
      <vt:lpstr>ΜΑΘΑΙΝΟΥΜΕ ΠΕΡΙΣΣΟΤΕΡΑ</vt:lpstr>
      <vt:lpstr>ΜΑΘΑΙΝΟΥΜΕ ΠΕΡΙΣΣΟΤΕΡΑ</vt:lpstr>
      <vt:lpstr>ΜΑΘΑΙΝΟΥΜΕ ΠΕΡΙΣΣΟΤΕΡΑ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Καλωσορίσατε</dc:title>
  <dc:creator>Win7</dc:creator>
  <cp:lastModifiedBy>Zacharoudiou, Ioannis</cp:lastModifiedBy>
  <cp:revision>237</cp:revision>
  <dcterms:created xsi:type="dcterms:W3CDTF">2020-04-24T18:56:35Z</dcterms:created>
  <dcterms:modified xsi:type="dcterms:W3CDTF">2021-01-31T18:22:22Z</dcterms:modified>
</cp:coreProperties>
</file>